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152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420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6" r:id="rId108"/>
    <p:sldId id="377" r:id="rId109"/>
    <p:sldId id="378" r:id="rId110"/>
    <p:sldId id="379" r:id="rId111"/>
    <p:sldId id="380" r:id="rId112"/>
    <p:sldId id="381" r:id="rId113"/>
    <p:sldId id="382" r:id="rId114"/>
    <p:sldId id="383" r:id="rId115"/>
    <p:sldId id="384" r:id="rId116"/>
    <p:sldId id="385" r:id="rId117"/>
    <p:sldId id="386" r:id="rId118"/>
    <p:sldId id="387" r:id="rId119"/>
    <p:sldId id="388" r:id="rId120"/>
    <p:sldId id="389" r:id="rId121"/>
    <p:sldId id="390" r:id="rId122"/>
    <p:sldId id="391" r:id="rId123"/>
    <p:sldId id="392" r:id="rId124"/>
    <p:sldId id="393" r:id="rId125"/>
    <p:sldId id="395" r:id="rId126"/>
    <p:sldId id="396" r:id="rId127"/>
    <p:sldId id="397" r:id="rId128"/>
    <p:sldId id="398" r:id="rId129"/>
    <p:sldId id="399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5" r:id="rId146"/>
    <p:sldId id="416" r:id="rId147"/>
    <p:sldId id="417" r:id="rId148"/>
    <p:sldId id="418" r:id="rId149"/>
    <p:sldId id="419" r:id="rId150"/>
    <p:sldId id="267" r:id="rId151"/>
  </p:sldIdLst>
  <p:sldSz cx="9144000" cy="6858000" type="screen4x3"/>
  <p:notesSz cx="6858000" cy="9144000"/>
  <p:custDataLst>
    <p:tags r:id="rId1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CA1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2" autoAdjust="0"/>
    <p:restoredTop sz="85298" autoAdjust="0"/>
  </p:normalViewPr>
  <p:slideViewPr>
    <p:cSldViewPr>
      <p:cViewPr varScale="1">
        <p:scale>
          <a:sx n="74" d="100"/>
          <a:sy n="74" d="100"/>
        </p:scale>
        <p:origin x="891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gs" Target="tags/tag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77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2CFA4-56B8-47B5-92D4-E162A6786A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67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514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09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9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19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8088" y="704850"/>
            <a:ext cx="4638675" cy="3478213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77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0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82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58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0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90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2CFA4-56B8-47B5-92D4-E162A6786AE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8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94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75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35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14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7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17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692150"/>
            <a:ext cx="46196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14C971-B9EC-446C-BCA0-65E203749BE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615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2CFA4-56B8-47B5-92D4-E162A6786AE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96913"/>
            <a:ext cx="4656137" cy="3492500"/>
          </a:xfrm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5327" y="4422465"/>
            <a:ext cx="5642610" cy="4188778"/>
          </a:xfrm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17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46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692150"/>
            <a:ext cx="46196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14C971-B9EC-446C-BCA0-65E203749BE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758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42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12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09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16450" cy="3463925"/>
          </a:xfrm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09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16450" cy="3463925"/>
          </a:xfrm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58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16450" cy="3463925"/>
          </a:xfrm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26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16450" cy="3463925"/>
          </a:xfrm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3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2CFA4-56B8-47B5-92D4-E162A6786AE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2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5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49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3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47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20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1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3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4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4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07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83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6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94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7" r:id="rId9"/>
    <p:sldLayoutId id="2147483706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gif"/><Relationship Id="rId5" Type="http://schemas.openxmlformats.org/officeDocument/2006/relationships/image" Target="../media/image63.gif"/><Relationship Id="rId4" Type="http://schemas.openxmlformats.org/officeDocument/2006/relationships/image" Target="../media/image62.gi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2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104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0.png"/><Relationship Id="rId5" Type="http://schemas.openxmlformats.org/officeDocument/2006/relationships/image" Target="../media/image890.png"/><Relationship Id="rId4" Type="http://schemas.openxmlformats.org/officeDocument/2006/relationships/image" Target="../media/image81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82.w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21.bin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23.bin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jp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20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gif"/><Relationship Id="rId5" Type="http://schemas.openxmlformats.org/officeDocument/2006/relationships/image" Target="../media/image13.jp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4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wmf"/><Relationship Id="rId9" Type="http://schemas.openxmlformats.org/officeDocument/2006/relationships/image" Target="../media/image34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0.png"/><Relationship Id="rId4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5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7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7.bin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8.png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8.bin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8878-112F-FF48-A634-911DA3FEA0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ARIMA | Model ID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596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1676400"/>
            <a:ext cx="8153400" cy="8361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data(dowjones2014)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(dowjones2014,p=0:5,q=0:2)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3088658"/>
                <a:ext cx="8229600" cy="2667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latin typeface="Arial" pitchFamily="34" charset="0"/>
                    <a:cs typeface="Arial" pitchFamily="34" charset="0"/>
                  </a:rPr>
                  <a:t>Question: 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Should we use this (stationary) model or a model that includes a (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) factor?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is very close to 1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Sample autocorrelations damp, but they do so slowly (the autocorrelation at lag 10 is nearly .7)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Do you expect the DOW Jones average to eventually pull back to a mean value like 16,778?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Historically the answer to this last question is </a:t>
                </a:r>
                <a:r>
                  <a:rPr lang="en-US" b="1" i="1" dirty="0">
                    <a:latin typeface="Arial" pitchFamily="34" charset="0"/>
                    <a:cs typeface="Arial" pitchFamily="34" charset="0"/>
                  </a:rPr>
                  <a:t>No.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088658"/>
                <a:ext cx="8229600" cy="2667000"/>
              </a:xfrm>
              <a:prstGeom prst="rect">
                <a:avLst/>
              </a:prstGeom>
              <a:blipFill>
                <a:blip r:embed="rId2"/>
                <a:stretch>
                  <a:fillRect l="-741" t="-1144" b="-89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2693144"/>
                <a:ext cx="5334000" cy="47705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(1−.98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16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)(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16778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93144"/>
                <a:ext cx="5334000" cy="477054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7200" y="2363100"/>
            <a:ext cx="38862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select the AR(1) model: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886450"/>
            <a:ext cx="5105400" cy="413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A nonstationary model is suggested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295400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tswge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commands: </a:t>
            </a:r>
          </a:p>
        </p:txBody>
      </p:sp>
      <p:sp>
        <p:nvSpPr>
          <p:cNvPr id="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 Jones Data</a:t>
            </a:r>
          </a:p>
        </p:txBody>
      </p:sp>
    </p:spTree>
    <p:extLst>
      <p:ext uri="{BB962C8B-B14F-4D97-AF65-F5344CB8AC3E}">
        <p14:creationId xmlns:p14="http://schemas.microsoft.com/office/powerpoint/2010/main" val="26118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uiExpand="1" build="p" bldLvl="3"/>
      <p:bldP spid="5" grpId="0"/>
      <p:bldP spid="7" grpId="0"/>
      <p:bldP spid="8" grpId="0" animBg="1"/>
      <p:bldP spid="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3926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Use </a:t>
            </a:r>
            <a:r>
              <a:rPr lang="en-US" sz="22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tswge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to model the transformed data, </a:t>
            </a:r>
            <a:r>
              <a:rPr lang="en-US" sz="22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d1.12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981200"/>
            <a:ext cx="7924800" cy="3981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300"/>
              </a:lnSpc>
            </a:pPr>
            <a:r>
              <a:rPr lang="en-US" sz="22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aic5.wge(d1.12,p=0:13,q=0:3)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25515"/>
            <a:ext cx="8229600" cy="14425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AIC picks an </a:t>
            </a:r>
            <a:r>
              <a:rPr lang="en-US" sz="2200" b="1" i="1" dirty="0">
                <a:latin typeface="Arial" pitchFamily="34" charset="0"/>
                <a:cs typeface="Arial" pitchFamily="34" charset="0"/>
              </a:rPr>
              <a:t>ARMA(12,1</a:t>
            </a:r>
            <a:r>
              <a:rPr lang="en-US" sz="2200" b="1" i="1" dirty="0" smtClean="0">
                <a:latin typeface="Arial" pitchFamily="34" charset="0"/>
                <a:cs typeface="Arial" pitchFamily="34" charset="0"/>
              </a:rPr>
              <a:t>).</a:t>
            </a: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In order to see if a lower order model could satisfactorily model the data, we use BIC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86200"/>
            <a:ext cx="7924800" cy="3981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300"/>
              </a:lnSpc>
            </a:pPr>
            <a:r>
              <a:rPr lang="en-US" sz="22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aic5.wge(d1.12,p=0:13,q=0:3,type='</a:t>
            </a:r>
            <a:r>
              <a:rPr lang="en-US" sz="22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bic</a:t>
            </a:r>
            <a:r>
              <a:rPr lang="en-US" sz="22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267201"/>
            <a:ext cx="8229600" cy="18941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BIC picks an </a:t>
            </a:r>
            <a:r>
              <a:rPr lang="en-US" sz="2200" b="1" i="1" dirty="0">
                <a:latin typeface="Arial" pitchFamily="34" charset="0"/>
                <a:cs typeface="Arial" pitchFamily="34" charset="0"/>
              </a:rPr>
              <a:t>MA(1)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as the first choice and an </a:t>
            </a:r>
            <a:r>
              <a:rPr lang="en-US" sz="2200" b="1" i="1" dirty="0">
                <a:latin typeface="Arial" pitchFamily="34" charset="0"/>
                <a:cs typeface="Arial" pitchFamily="34" charset="0"/>
              </a:rPr>
              <a:t>AR(1)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as second choice.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Examining the data and sample autocorrelations, neither model seems appropriate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We decide to use the ARMA(12,1) model chosen by AIC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/>
              <a:t>Finding a Final Model </a:t>
            </a:r>
            <a:br>
              <a:rPr lang="en-IN" sz="3200"/>
            </a:br>
            <a:r>
              <a:rPr lang="en-IN" sz="3200"/>
              <a:t>for the (log) Airline Data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3215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8363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estimate the parameters of the ARMA(12,1) model using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est.arma.wge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548542"/>
            <a:ext cx="8351520" cy="20996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est.arma.wge</a:t>
            </a: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(d1.12,p=12,q=1)</a:t>
            </a:r>
          </a:p>
          <a:p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$phi  [1]  0.00846435  0.07967002 -0.10710183 -0.02069279 0.08039524  0.04050674 -0.05516681  0.03629598  0.13277817</a:t>
            </a:r>
          </a:p>
          <a:p>
            <a:r>
              <a:rPr lang="fr-FR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[10] -0.05297698 -0.12340975 -0.40343184</a:t>
            </a:r>
          </a:p>
          <a:p>
            <a:r>
              <a:rPr lang="fr-FR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$</a:t>
            </a:r>
            <a:r>
              <a:rPr lang="fr-FR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fr-FR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[1] 0.4536856</a:t>
            </a:r>
          </a:p>
          <a:p>
            <a:r>
              <a:rPr lang="fr-FR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$avar  [1] 0.001310444</a:t>
            </a:r>
          </a:p>
          <a:p>
            <a:r>
              <a:rPr lang="fr-FR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fr-FR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lair</a:t>
            </a:r>
            <a:r>
              <a:rPr lang="fr-FR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# [1] 5.542176</a:t>
            </a:r>
            <a:endParaRPr lang="en-US" b="1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4800600"/>
                <a:ext cx="82296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−5.54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1−.45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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𝑎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=.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0013</m:t>
                    </m:r>
                  </m:oMath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800600"/>
                <a:ext cx="8229600" cy="461665"/>
              </a:xfrm>
              <a:prstGeom prst="rect">
                <a:avLst/>
              </a:prstGeom>
              <a:blipFill>
                <a:blip r:embed="rId2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0" y="5257800"/>
                <a:ext cx="8229600" cy="80425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1−.008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−.080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+.107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+.021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4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−.080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5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−.041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  <a:cs typeface="Arial" pitchFamily="34" charset="0"/>
                  </a:rPr>
                  <a:t/>
                </a:r>
                <a:br>
                  <a:rPr lang="en-US" sz="2000" b="0" i="1" dirty="0">
                    <a:latin typeface="Cambria Math" panose="02040503050406030204" pitchFamily="18" charset="0"/>
                    <a:cs typeface="Arial" pitchFamily="34" charset="0"/>
                  </a:rPr>
                </a:br>
                <a:r>
                  <a:rPr lang="en-US" sz="2000" b="0" i="1" dirty="0">
                    <a:latin typeface="Cambria Math" panose="02040503050406030204" pitchFamily="18" charset="0"/>
                    <a:cs typeface="Arial" pitchFamily="34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+.055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7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−.036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8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−.133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9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+.053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+.0123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+.403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257800"/>
                <a:ext cx="8229600" cy="804259"/>
              </a:xfrm>
              <a:prstGeom prst="rect">
                <a:avLst/>
              </a:prstGeom>
              <a:blipFill>
                <a:blip r:embed="rId3"/>
                <a:stretch>
                  <a:fillRect t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dirty="0"/>
              <a:t>Final Model for (log) Airline Data</a:t>
            </a:r>
          </a:p>
        </p:txBody>
      </p:sp>
    </p:spTree>
    <p:extLst>
      <p:ext uri="{BB962C8B-B14F-4D97-AF65-F5344CB8AC3E}">
        <p14:creationId xmlns:p14="http://schemas.microsoft.com/office/powerpoint/2010/main" val="321835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600200"/>
                <a:ext cx="8229600" cy="437968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Recall from an earlier unit that forecasts using the airline model are quite good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We previously used the AR(13) (Woodward / Gray Model) instead of the ARMA(12,1) (Box Model) but forecasts are very similar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Recall also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contains two factors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which accounts for the fact that the trend in the airline data is predicted to continue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It is clear that seasonal models are useful for data that occur monthly or quarterly or some other sampling interval where similar patterns are likely to be repeated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379686"/>
              </a:xfrm>
              <a:prstGeom prst="rect">
                <a:avLst/>
              </a:prstGeom>
              <a:blipFill>
                <a:blip r:embed="rId2"/>
                <a:stretch>
                  <a:fillRect l="-963" t="-975" r="-10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111217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3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7246-000D-5B41-A820-49634D748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686800" cy="900546"/>
          </a:xfrm>
        </p:spPr>
        <p:txBody>
          <a:bodyPr/>
          <a:lstStyle/>
          <a:p>
            <a:r>
              <a:rPr lang="en-US" dirty="0"/>
              <a:t>Seasonal Models | Example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Pennsylvania</a:t>
            </a:r>
            <a:r>
              <a:rPr lang="en-US" dirty="0"/>
              <a:t> Temperature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390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66093" y="5592419"/>
            <a:ext cx="6611815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i="1" dirty="0">
                <a:latin typeface="Arial" pitchFamily="34" charset="0"/>
                <a:cs typeface="Arial" pitchFamily="34" charset="0"/>
              </a:rPr>
              <a:t>Again! Use overfit procedure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4213" r="1548" b="5033"/>
          <a:stretch/>
        </p:blipFill>
        <p:spPr>
          <a:xfrm>
            <a:off x="1324726" y="3280144"/>
            <a:ext cx="6494549" cy="21808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602000"/>
            <a:ext cx="8229600" cy="16337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conclude this section by analyzing another monthly time series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Monthly average temperatures for Pennsylvania over a 15 year period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Pennsylvania Monthly </a:t>
            </a:r>
            <a:br>
              <a:rPr lang="en-IN" sz="3200" dirty="0"/>
            </a:br>
            <a:r>
              <a:rPr lang="en-IN" sz="3200" dirty="0"/>
              <a:t>Temperature Data</a:t>
            </a:r>
          </a:p>
        </p:txBody>
      </p:sp>
    </p:spTree>
    <p:extLst>
      <p:ext uri="{BB962C8B-B14F-4D97-AF65-F5344CB8AC3E}">
        <p14:creationId xmlns:p14="http://schemas.microsoft.com/office/powerpoint/2010/main" val="1331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7" t="1733" r="2427" b="53233"/>
          <a:stretch/>
        </p:blipFill>
        <p:spPr>
          <a:xfrm>
            <a:off x="1743828" y="1602000"/>
            <a:ext cx="5656345" cy="26720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756533"/>
            <a:ext cx="8229600" cy="15680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There certainly seems to be a “seasonal” pattern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Autocorrelations damp slowly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Arial" pitchFamily="34" charset="0"/>
                <a:cs typeface="Arial" pitchFamily="34" charset="0"/>
              </a:rPr>
              <a:t>Again! Use </a:t>
            </a:r>
            <a:r>
              <a:rPr lang="en-US" sz="2800" b="1" i="1" dirty="0" err="1">
                <a:latin typeface="Arial" pitchFamily="34" charset="0"/>
                <a:cs typeface="Arial" pitchFamily="34" charset="0"/>
              </a:rPr>
              <a:t>overfit</a:t>
            </a:r>
            <a:r>
              <a:rPr lang="en-US" sz="2800" b="1" i="1" dirty="0">
                <a:latin typeface="Arial" pitchFamily="34" charset="0"/>
                <a:cs typeface="Arial" pitchFamily="34" charset="0"/>
              </a:rPr>
              <a:t> procedure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267200"/>
            <a:ext cx="82296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latin typeface="Arial" pitchFamily="34" charset="0"/>
                <a:cs typeface="Arial" pitchFamily="34" charset="0"/>
              </a:rPr>
              <a:t>Note: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Pennsylvania Monthly </a:t>
            </a:r>
            <a:br>
              <a:rPr lang="en-IN" sz="3200" dirty="0"/>
            </a:br>
            <a:r>
              <a:rPr lang="en-IN" sz="3200" dirty="0"/>
              <a:t>Temperature Data</a:t>
            </a:r>
          </a:p>
        </p:txBody>
      </p:sp>
    </p:spTree>
    <p:extLst>
      <p:ext uri="{BB962C8B-B14F-4D97-AF65-F5344CB8AC3E}">
        <p14:creationId xmlns:p14="http://schemas.microsoft.com/office/powerpoint/2010/main" val="20429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097280"/>
            <a:ext cx="8229600" cy="5956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data(</a:t>
            </a:r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patemp</a:t>
            </a: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# the data set is available in </a:t>
            </a:r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tswge</a:t>
            </a:r>
            <a:endParaRPr lang="en-US" b="1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900"/>
              </a:lnSpc>
            </a:pPr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patemp,p</a:t>
            </a: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=14,type='burg')</a:t>
            </a:r>
          </a:p>
        </p:txBody>
      </p:sp>
      <p:sp>
        <p:nvSpPr>
          <p:cNvPr id="4" name="Rectangle 3"/>
          <p:cNvSpPr/>
          <p:nvPr/>
        </p:nvSpPr>
        <p:spPr>
          <a:xfrm>
            <a:off x="2095500" y="4191000"/>
            <a:ext cx="5015759" cy="21833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   Abs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       System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1-1.7268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+0.9973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0.9987      0.0838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1-0.8743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0.8743      0.0000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1-0.8987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+0.7623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0.8731      0.1640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1+0.2200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+0.7559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0.8694      0.2702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1+1.0663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+0.7499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0.8660      0.3556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1+1.6060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+0.7278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0.8531      0.4452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1+0.7830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0.7830      0.5000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1+0.0141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+0.4368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0.6609      0.2517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1-0.6487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0.6487      0.0000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2095500" y="1676401"/>
            <a:ext cx="4953000" cy="21844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 Abs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         System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1-1.7267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+0.9971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0.9985       0.0838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1-0.9007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0.9007       0.0000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1+0.1854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+0.8005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0.8947       0.2665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1-0.8397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+0.7441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0.8626       0.1691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1+0.9827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+0.6948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0.8335       0.3503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1+1.5999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+0.6922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0.8320       0.4557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1+0.4007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0.4007       0.5000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1-0.3283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0.3283       0.0000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1+0.1672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0.1672       0.5000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095499" y="1918836"/>
            <a:ext cx="4597401" cy="2147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3867090"/>
            <a:ext cx="82296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patemp,p</a:t>
            </a: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=15,type='burg')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095499" y="4435170"/>
            <a:ext cx="4597401" cy="2147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457200" y="304800"/>
            <a:ext cx="8229600" cy="8255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Factor Tables for </a:t>
            </a:r>
            <a:r>
              <a:rPr lang="en-IN" sz="2400" i="1" dirty="0"/>
              <a:t>p</a:t>
            </a:r>
            <a:r>
              <a:rPr lang="en-IN" sz="2400" dirty="0"/>
              <a:t>=14 and 15 </a:t>
            </a:r>
            <a:br>
              <a:rPr lang="en-IN" sz="2400" dirty="0"/>
            </a:br>
            <a:r>
              <a:rPr lang="en-IN" sz="2400" dirty="0" err="1"/>
              <a:t>Overfit</a:t>
            </a:r>
            <a:r>
              <a:rPr lang="en-IN" sz="2400" dirty="0"/>
              <a:t> to Pennsylvania Temperature Data (</a:t>
            </a:r>
            <a:r>
              <a:rPr lang="en-IN" sz="2400" dirty="0" err="1"/>
              <a:t>patemp</a:t>
            </a:r>
            <a:r>
              <a:rPr lang="en-I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034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5" grpId="0" animBg="1"/>
      <p:bldP spid="10" grpId="0"/>
      <p:bldP spid="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0" y="1602000"/>
                <a:ext cx="8229600" cy="42781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These factor tables are </a:t>
                </a:r>
                <a:r>
                  <a:rPr lang="en-US" sz="2400" b="1" i="1" dirty="0">
                    <a:latin typeface="Arial" pitchFamily="34" charset="0"/>
                    <a:cs typeface="Arial" pitchFamily="34" charset="0"/>
                  </a:rPr>
                  <a:t>not what we expected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We expected to see the factors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approximated by factors with roots very close to the unit circle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This is what we saw in the previous two seasonal examples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The only factor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that has the behavior we expected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1.732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Each factor table had a factor very close to this one with roots close to the unit circle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This suggests that the </a:t>
                </a:r>
                <a:r>
                  <a:rPr lang="en-US" sz="2400" dirty="0" err="1">
                    <a:latin typeface="Arial" pitchFamily="34" charset="0"/>
                    <a:cs typeface="Arial" pitchFamily="34" charset="0"/>
                  </a:rPr>
                  <a:t>stationarizing</a:t>
                </a: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transformation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1−1.732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278100"/>
              </a:xfrm>
              <a:prstGeom prst="rect">
                <a:avLst/>
              </a:prstGeom>
              <a:blipFill>
                <a:blip r:embed="rId2"/>
                <a:stretch>
                  <a:fillRect l="-963" t="-9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Factor Tables for </a:t>
            </a:r>
            <a:br>
              <a:rPr lang="en-IN" sz="3200" dirty="0"/>
            </a:br>
            <a:r>
              <a:rPr lang="en-IN" sz="3200" dirty="0"/>
              <a:t>Pennsylvania Temperature Data</a:t>
            </a:r>
          </a:p>
        </p:txBody>
      </p:sp>
    </p:spTree>
    <p:extLst>
      <p:ext uri="{BB962C8B-B14F-4D97-AF65-F5344CB8AC3E}">
        <p14:creationId xmlns:p14="http://schemas.microsoft.com/office/powerpoint/2010/main" val="5700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0370" t="1891" r="2122" b="55036"/>
          <a:stretch/>
        </p:blipFill>
        <p:spPr>
          <a:xfrm>
            <a:off x="4701777" y="2324234"/>
            <a:ext cx="2330450" cy="2108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050" t="1564" r="52123" b="54137"/>
          <a:stretch/>
        </p:blipFill>
        <p:spPr>
          <a:xfrm>
            <a:off x="1600200" y="2308618"/>
            <a:ext cx="2247900" cy="2168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5460" y="1993900"/>
            <a:ext cx="214978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Transformed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4861" y="1993900"/>
            <a:ext cx="2910735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1602000"/>
            <a:ext cx="8229600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y.tr=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patemp,phi.tr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=c(1.732,-1))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4486176"/>
            <a:ext cx="8229600" cy="18384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transformed data appear stationary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Using aic5.wge with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=0:13,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q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=0:3, an AR(9) is selected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Using aic5.wge with the same range for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q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and using BIC, an AR(3) is selected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Let’s go with the simpler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>
                  <a:spcBef>
                    <a:spcPts val="0"/>
                  </a:spcBef>
                </a:pP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Arial" pitchFamily="34" charset="0"/>
                  </a:rPr>
                  <a:t>We Transform the Data by</a:t>
                </a:r>
                <a:r>
                  <a:rPr lang="en-US" sz="320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itchFamily="34" charset="0"/>
                  </a:rPr>
                  <a:t/>
                </a:r>
                <a:br>
                  <a:rPr lang="en-US" sz="320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1−1.732</m:t>
                          </m:r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𝐵</m:t>
                          </m:r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3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IN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37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29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6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Estimating the parameters of the AR(3) model we get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031305"/>
            <a:ext cx="8229600" cy="1384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y.tr,p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</a:t>
            </a:r>
            <a:r>
              <a:rPr lang="fr-FR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$phi  [1] -1.1425939 -0.8431575 -0.4144801</a:t>
            </a:r>
          </a:p>
          <a:p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$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avar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[1] 10.76795</a:t>
            </a:r>
          </a:p>
          <a:p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patemp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#  [1] 52.62667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127500"/>
            <a:ext cx="8229600" cy="384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>
                <a:latin typeface="Arial" pitchFamily="34" charset="0"/>
                <a:cs typeface="Arial" pitchFamily="34" charset="0"/>
              </a:rPr>
              <a:t>Note: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4499050"/>
            <a:ext cx="8229600" cy="1739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above model is an example of what Woodward, et al., 2017, refer to as an ARUMA model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It is a more general nonstationary model that can contain roots on the unit circle that are not necessarily +1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Seasonal models are ARUMA models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67F5C04-D9F1-4943-A003-B56444DFC158}"/>
                  </a:ext>
                </a:extLst>
              </p:cNvPr>
              <p:cNvSpPr/>
              <p:nvPr/>
            </p:nvSpPr>
            <p:spPr>
              <a:xfrm>
                <a:off x="0" y="3395020"/>
                <a:ext cx="91440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1−1.732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1+1.14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+.84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+.41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−52.63)=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  <a:sym typeface="Symbol" panose="05050102010706020507" pitchFamily="18" charset="2"/>
                                </a:rPr>
                                <m:t>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=10.77</m:t>
                      </m:r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67F5C04-D9F1-4943-A003-B56444DFC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95020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97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 build="p" bldLvl="2"/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827" name="Text Box 3"/>
          <p:cNvSpPr txBox="1">
            <a:spLocks noChangeArrowheads="1"/>
          </p:cNvSpPr>
          <p:nvPr/>
        </p:nvSpPr>
        <p:spPr bwMode="auto">
          <a:xfrm>
            <a:off x="457200" y="1602000"/>
            <a:ext cx="8229600" cy="449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issue here is that the seasonal behavior is very nearly sinusoidal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It can be explained with a second order factor (with roots on the unit circle and a cycle length of 12)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other seasonal data sets, for example the airline data, had a non-sinusoidal pattern within the 12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month year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For the airline data November and December are high and January is low, etc.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A pattern, but not sinusoidal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 signal-plus-noise with a sine or cosine signal might also be a good model for these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5684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5827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524000"/>
            <a:ext cx="8229600" cy="2730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 not</a:t>
            </a:r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include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1 – 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sz="3200" i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for example, in the model simply because there is a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order </a:t>
            </a:r>
            <a:r>
              <a:rPr lang="en-US" sz="3200" dirty="0" err="1">
                <a:latin typeface="Arial" pitchFamily="34" charset="0"/>
                <a:cs typeface="Arial" pitchFamily="34" charset="0"/>
              </a:rPr>
              <a:t>nonstationarity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or because the data show a period of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12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Or just because you have monthly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2600" y="4495800"/>
            <a:ext cx="56388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  <a:cs typeface="Arial" pitchFamily="34" charset="0"/>
              </a:rPr>
              <a:t>Check the factor tables!!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Point</a:t>
            </a:r>
          </a:p>
        </p:txBody>
      </p:sp>
    </p:spTree>
    <p:extLst>
      <p:ext uri="{BB962C8B-B14F-4D97-AF65-F5344CB8AC3E}">
        <p14:creationId xmlns:p14="http://schemas.microsoft.com/office/powerpoint/2010/main" val="299401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91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3D03-CF9F-D941-93F7-AF86BE620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Signal + Noise Models | Testing for Trend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OLS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52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4113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In our discussion of fitting nonstationary models to data we have considered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ARIMA models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Seasonal models</a:t>
            </a:r>
          </a:p>
          <a:p>
            <a:pPr>
              <a:spcBef>
                <a:spcPts val="600"/>
              </a:spcBef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We next address the topic of fitting deterministic </a:t>
            </a:r>
            <a:r>
              <a:rPr lang="en-US" sz="3200" b="1" i="1" dirty="0">
                <a:latin typeface="Arial" pitchFamily="34" charset="0"/>
                <a:cs typeface="Arial" pitchFamily="34" charset="0"/>
              </a:rPr>
              <a:t>signal-plus-noise models 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to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Fitting Signal-Plus-Noise Models</a:t>
            </a:r>
          </a:p>
        </p:txBody>
      </p:sp>
    </p:spTree>
    <p:extLst>
      <p:ext uri="{BB962C8B-B14F-4D97-AF65-F5344CB8AC3E}">
        <p14:creationId xmlns:p14="http://schemas.microsoft.com/office/powerpoint/2010/main" val="372778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mp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74" y="1602000"/>
            <a:ext cx="1944053" cy="59436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Picture 7" descr="tmp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393" y="2411009"/>
            <a:ext cx="3604260" cy="502920"/>
          </a:xfrm>
          <a:prstGeom prst="rect">
            <a:avLst/>
          </a:prstGeom>
        </p:spPr>
      </p:pic>
      <p:pic>
        <p:nvPicPr>
          <p:cNvPr id="9" name="Picture 8" descr="tmp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393" y="2869692"/>
            <a:ext cx="5139214" cy="5029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1" y="3538577"/>
            <a:ext cx="3142773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base">
              <a:spcBef>
                <a:spcPts val="600"/>
              </a:spcBef>
            </a:pPr>
            <a:r>
              <a:rPr lang="en-US" sz="2800" b="1" dirty="0">
                <a:latin typeface="Arial" charset="0"/>
              </a:rPr>
              <a:t>Example signals:</a:t>
            </a:r>
          </a:p>
        </p:txBody>
      </p:sp>
      <p:pic>
        <p:nvPicPr>
          <p:cNvPr id="13" name="Picture 12" descr="tmp.gif"/>
          <p:cNvPicPr>
            <a:picLocks noChangeAspect="1"/>
          </p:cNvPicPr>
          <p:nvPr/>
        </p:nvPicPr>
        <p:blipFill rotWithShape="1">
          <a:blip r:embed="rId6"/>
          <a:srcRect t="35465" r="18823" b="31170"/>
          <a:stretch/>
        </p:blipFill>
        <p:spPr>
          <a:xfrm>
            <a:off x="3582352" y="4038600"/>
            <a:ext cx="2287919" cy="531367"/>
          </a:xfrm>
          <a:prstGeom prst="rect">
            <a:avLst/>
          </a:prstGeom>
        </p:spPr>
      </p:pic>
      <p:pic>
        <p:nvPicPr>
          <p:cNvPr id="14" name="Picture 13" descr="tmp.gif"/>
          <p:cNvPicPr>
            <a:picLocks noChangeAspect="1"/>
          </p:cNvPicPr>
          <p:nvPr/>
        </p:nvPicPr>
        <p:blipFill rotWithShape="1">
          <a:blip r:embed="rId6"/>
          <a:srcRect r="48020" b="67705"/>
          <a:stretch/>
        </p:blipFill>
        <p:spPr>
          <a:xfrm>
            <a:off x="3582352" y="3573780"/>
            <a:ext cx="1465040" cy="514327"/>
          </a:xfrm>
          <a:prstGeom prst="rect">
            <a:avLst/>
          </a:prstGeom>
        </p:spPr>
      </p:pic>
      <p:pic>
        <p:nvPicPr>
          <p:cNvPr id="15" name="Picture 14" descr="tmp.gif"/>
          <p:cNvPicPr>
            <a:picLocks noChangeAspect="1"/>
          </p:cNvPicPr>
          <p:nvPr/>
        </p:nvPicPr>
        <p:blipFill rotWithShape="1">
          <a:blip r:embed="rId6"/>
          <a:srcRect t="69358"/>
          <a:stretch/>
        </p:blipFill>
        <p:spPr>
          <a:xfrm>
            <a:off x="3582352" y="4552334"/>
            <a:ext cx="2818448" cy="4879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11900" y="4495800"/>
            <a:ext cx="2286001" cy="6512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constant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3600" dirty="0"/>
              <a:t>Deterministic Signal-Plus-Noise Models</a:t>
            </a:r>
          </a:p>
        </p:txBody>
      </p:sp>
    </p:spTree>
    <p:extLst>
      <p:ext uri="{BB962C8B-B14F-4D97-AF65-F5344CB8AC3E}">
        <p14:creationId xmlns:p14="http://schemas.microsoft.com/office/powerpoint/2010/main" val="42426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/>
          <a:srcRect l="2268" t="28435" r="3234" b="9501"/>
          <a:stretch/>
        </p:blipFill>
        <p:spPr>
          <a:xfrm>
            <a:off x="2717800" y="3185160"/>
            <a:ext cx="3215879" cy="2107972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 rotWithShape="1">
          <a:blip r:embed="rId3"/>
          <a:srcRect l="3398" t="29379" r="3398" b="9756"/>
          <a:stretch/>
        </p:blipFill>
        <p:spPr>
          <a:xfrm>
            <a:off x="2753292" y="3214460"/>
            <a:ext cx="3171826" cy="20673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2438400"/>
            <a:ext cx="8229600" cy="670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Question: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Is there a deterministic linear trend component in the data below?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8400" y="4048071"/>
            <a:ext cx="381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29605" y="5293933"/>
            <a:ext cx="1219200" cy="24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Time=t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1371600"/>
            <a:ext cx="8229600" cy="10105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Recall: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It is difficult to distinguish between random trends and deterministic trends.</a:t>
            </a:r>
            <a:endParaRPr lang="en-US" sz="2000" dirty="0">
              <a:latin typeface="Arial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We will look at this issue in more detail in this section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950369" y="3456121"/>
            <a:ext cx="2921794" cy="11096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7680" y="5574481"/>
            <a:ext cx="8229600" cy="7502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It looks like a linear regression problem.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for Linear Trend</a:t>
            </a:r>
          </a:p>
        </p:txBody>
      </p:sp>
    </p:spTree>
    <p:extLst>
      <p:ext uri="{BB962C8B-B14F-4D97-AF65-F5344CB8AC3E}">
        <p14:creationId xmlns:p14="http://schemas.microsoft.com/office/powerpoint/2010/main" val="341524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  <p:bldP spid="13" grpId="0"/>
      <p:bldP spid="14" grpId="0"/>
      <p:bldP spid="17" grpId="0" build="p" bldLvl="2"/>
      <p:bldP spid="22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990600"/>
                <a:ext cx="6096000" cy="180865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Let </a:t>
                </a:r>
                <a:r>
                  <a:rPr lang="en-US" i="1" dirty="0">
                    <a:latin typeface="Arial" pitchFamily="34" charset="0"/>
                    <a:cs typeface="Arial" pitchFamily="34" charset="0"/>
                  </a:rPr>
                  <a:t>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= Time be the independent variable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Let </a:t>
                </a:r>
                <a:r>
                  <a:rPr lang="en-US" i="1" dirty="0">
                    <a:latin typeface="Arial" pitchFamily="34" charset="0"/>
                    <a:cs typeface="Arial" pitchFamily="34" charset="0"/>
                  </a:rPr>
                  <a:t>x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itchFamily="34" charset="0"/>
                  </a:rPr>
                  <a:t> be the dependent variable 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itchFamily="34" charset="0"/>
                  </a:rPr>
                  <a:t>Consider the standard regression model</a:t>
                </a:r>
              </a:p>
              <a:p>
                <a:pPr marL="261938" indent="-261938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Conclude there is a trend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is rejected.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90600"/>
                <a:ext cx="6096000" cy="1808657"/>
              </a:xfrm>
              <a:prstGeom prst="rect">
                <a:avLst/>
              </a:prstGeom>
              <a:blipFill>
                <a:blip r:embed="rId2"/>
                <a:stretch>
                  <a:fillRect l="-298" t="-99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1" y="3237400"/>
                <a:ext cx="8229599" cy="31468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Base R program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can be used for regression. If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i="1" dirty="0">
                    <a:latin typeface="Arial" pitchFamily="34" charset="0"/>
                    <a:cs typeface="Arial" pitchFamily="34" charset="0"/>
                  </a:rPr>
                  <a:t>x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is the vector of length 100 plotted on vertical axis 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itchFamily="34" charset="0"/>
                  </a:rPr>
                  <a:t>t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itchFamily="34" charset="0"/>
                  </a:rPr>
                  <a:t>=1:100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The R code: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re=lm(formula=</a:t>
                </a:r>
                <a:r>
                  <a:rPr lang="en-US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x~t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summary(re)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produces (among other things) the regression model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=−2.082+.073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                                             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rejected with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p&lt;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.001.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3237400"/>
                <a:ext cx="8229599" cy="3146885"/>
              </a:xfrm>
              <a:prstGeom prst="rect">
                <a:avLst/>
              </a:prstGeom>
              <a:blipFill rotWithShape="0">
                <a:blip r:embed="rId3"/>
                <a:stretch>
                  <a:fillRect l="-593" t="-135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7200" y="2846900"/>
            <a:ext cx="3429000" cy="3752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Results: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57200" y="348343"/>
            <a:ext cx="8229600" cy="64225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/>
              <a:t>Linear Regression Strategy to Test for Trend</a:t>
            </a:r>
          </a:p>
        </p:txBody>
      </p:sp>
    </p:spTree>
    <p:extLst>
      <p:ext uri="{BB962C8B-B14F-4D97-AF65-F5344CB8AC3E}">
        <p14:creationId xmlns:p14="http://schemas.microsoft.com/office/powerpoint/2010/main" val="95669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 animBg="1"/>
      <p:bldP spid="6" grpId="0" build="p" bldLvl="3"/>
      <p:bldP spid="7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1" y="2159242"/>
            <a:ext cx="8229598" cy="20954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As good data scientists, we know to check the residuals to see if they are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uncorrelated.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Using the R code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z=x –(2.082+.073*t)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obtain the residual plot below: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28491"/>
            <a:ext cx="8229599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Check residuals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1" y="1252368"/>
            <a:ext cx="8229599" cy="4009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There is clearly a significant (upward) trend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029200"/>
            <a:ext cx="1371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Oops!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195" b="3562"/>
          <a:stretch/>
        </p:blipFill>
        <p:spPr>
          <a:xfrm>
            <a:off x="2209800" y="4400584"/>
            <a:ext cx="3200400" cy="21797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0207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94D0-1CB0-A442-BDC9-0AB6D9C533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ARIMA Box-Jenkins </a:t>
            </a:r>
            <a:br>
              <a:rPr lang="en-US" dirty="0"/>
            </a:br>
            <a:r>
              <a:rPr lang="en-US" dirty="0"/>
              <a:t>Model ID Procedure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89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306"/>
            <a:ext cx="8229600" cy="1300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Question: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Does that really make a difference? (Or is that just something statisticians worry about?)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2940040"/>
                <a:ext cx="8229600" cy="16609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Note: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The data set in the previous analysis satisfies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=0+0∗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is a realization of length </a:t>
                </a: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n</a:t>
                </a: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=100</a:t>
                </a:r>
                <a:r>
                  <a:rPr lang="en-US" sz="24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from the AR(1)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−.95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940040"/>
                <a:ext cx="8229600" cy="1660989"/>
              </a:xfrm>
              <a:prstGeom prst="rect">
                <a:avLst/>
              </a:prstGeom>
              <a:blipFill>
                <a:blip r:embed="rId3"/>
                <a:stretch>
                  <a:fillRect l="-1111" t="-2564" r="-815" b="-65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0" y="4700826"/>
                <a:ext cx="8229600" cy="101417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That is: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=0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is </a:t>
                </a:r>
                <a:r>
                  <a:rPr lang="en-US" sz="24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True</a:t>
                </a:r>
                <a:r>
                  <a:rPr lang="en-US" sz="24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(and we rejected it dramatically!)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700826"/>
                <a:ext cx="8229600" cy="1014174"/>
              </a:xfrm>
              <a:prstGeom prst="rect">
                <a:avLst/>
              </a:prstGeom>
              <a:blipFill>
                <a:blip r:embed="rId4"/>
                <a:stretch>
                  <a:fillRect l="-1111" t="-4192" b="-2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Obviously the Residuals Are Correlated</a:t>
            </a:r>
          </a:p>
        </p:txBody>
      </p:sp>
    </p:spTree>
    <p:extLst>
      <p:ext uri="{BB962C8B-B14F-4D97-AF65-F5344CB8AC3E}">
        <p14:creationId xmlns:p14="http://schemas.microsoft.com/office/powerpoint/2010/main" val="180034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build="p" bldLvl="2"/>
      <p:bldP spid="6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46681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We expect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=0 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about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 5% 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time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when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0.</m:t>
                    </m:r>
                    <m:r>
                      <m:rPr>
                        <m:nor/>
                      </m:rPr>
                      <a:rPr lang="en-US" sz="2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800" dirty="0">
                  <a:latin typeface="Arial" pitchFamily="34" charset="0"/>
                  <a:cs typeface="Arial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Maybe this is just one of those 5%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In order to check this we have run a Mini-Simulation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We simulate several realizations from models </a:t>
                </a:r>
                <a:r>
                  <a:rPr lang="en-US" sz="2400" i="1" dirty="0">
                    <a:latin typeface="Cambria Math" panose="02040503050406030204" pitchFamily="18" charset="0"/>
                    <a:cs typeface="Arial" pitchFamily="34" charset="0"/>
                  </a:rPr>
                  <a:t/>
                </a:r>
                <a:br>
                  <a:rPr lang="en-US" sz="2400" i="1" dirty="0">
                    <a:latin typeface="Cambria Math" panose="02040503050406030204" pitchFamily="18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=0+0∗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is from AR(1) models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−.95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  <a:p>
                <a:pPr marL="1257300" lvl="2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How unusual is it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200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200" i="1">
                        <a:latin typeface="Cambria Math" panose="02040503050406030204" pitchFamily="18" charset="0"/>
                        <a:cs typeface="Arial" pitchFamily="34" charset="0"/>
                      </a:rPr>
                      <m:t>=0 </m:t>
                    </m:r>
                  </m:oMath>
                </a14:m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(which is true in these simulated realizations)?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668171"/>
              </a:xfrm>
              <a:prstGeom prst="rect">
                <a:avLst/>
              </a:prstGeom>
              <a:blipFill>
                <a:blip r:embed="rId3"/>
                <a:stretch>
                  <a:fillRect l="-1389" t="-1355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Was This Just a Fluke?</a:t>
            </a:r>
          </a:p>
        </p:txBody>
      </p:sp>
    </p:spTree>
    <p:extLst>
      <p:ext uri="{BB962C8B-B14F-4D97-AF65-F5344CB8AC3E}">
        <p14:creationId xmlns:p14="http://schemas.microsoft.com/office/powerpoint/2010/main" val="26840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4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D593-E199-344F-92BD-85140B7AD4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Mini-Simulation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Type 1 Error Rate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02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1" y="5326689"/>
            <a:ext cx="6934200" cy="860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=100          8/10                 8/10                       9/10</a:t>
            </a:r>
          </a:p>
          <a:p>
            <a:pPr>
              <a:spcBef>
                <a:spcPts val="600"/>
              </a:spcBef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=200          5/10                 8/10                       7/10</a:t>
            </a:r>
          </a:p>
        </p:txBody>
      </p:sp>
      <p:sp>
        <p:nvSpPr>
          <p:cNvPr id="6" name="Rectangle 5"/>
          <p:cNvSpPr/>
          <p:nvPr/>
        </p:nvSpPr>
        <p:spPr>
          <a:xfrm>
            <a:off x="2209800" y="5355717"/>
            <a:ext cx="5638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09799" y="4876800"/>
                <a:ext cx="5638801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5               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75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9" y="4876800"/>
                <a:ext cx="5638801" cy="461665"/>
              </a:xfrm>
              <a:prstGeom prst="rect">
                <a:avLst/>
              </a:prstGeom>
              <a:blipFill>
                <a:blip r:embed="rId2"/>
                <a:stretch>
                  <a:fillRect l="-108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32167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We consider the model</a:t>
                </a:r>
                <a:br>
                  <a:rPr lang="en-US" sz="2400" dirty="0"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𝑏𝑡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b="1" i="1" dirty="0">
                    <a:latin typeface="Arial" pitchFamily="34" charset="0"/>
                    <a:cs typeface="Arial" pitchFamily="34" charset="0"/>
                  </a:rPr>
                  <a:t>where 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b=0 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We test at the </a:t>
                </a:r>
                <a:r>
                  <a:rPr lang="en-US" sz="2000" dirty="0">
                    <a:latin typeface="Symbol" panose="05050102010706020507" pitchFamily="18" charset="2"/>
                  </a:rPr>
                  <a:t>.05 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level of significance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10 realizations were generated from the model above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=.9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.95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  <a:sym typeface="Symbol" panose="05050102010706020507" pitchFamily="18" charset="2"/>
                  </a:rPr>
                  <a:t>.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.975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Realization lengths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=100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200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 each case we record the number of times out of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we </a:t>
                </a:r>
                <a:r>
                  <a:rPr lang="en-US" sz="2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(incorrectly)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rejected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3216743"/>
              </a:xfrm>
              <a:prstGeom prst="rect">
                <a:avLst/>
              </a:prstGeom>
              <a:blipFill rotWithShape="0">
                <a:blip r:embed="rId3"/>
                <a:stretch>
                  <a:fillRect l="-963" t="-3416" r="-1333" b="-4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Mini-Simulation: Using Regression</a:t>
            </a:r>
          </a:p>
        </p:txBody>
      </p:sp>
    </p:spTree>
    <p:extLst>
      <p:ext uri="{BB962C8B-B14F-4D97-AF65-F5344CB8AC3E}">
        <p14:creationId xmlns:p14="http://schemas.microsoft.com/office/powerpoint/2010/main" val="115785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6" grpId="0" animBg="1"/>
      <p:bldP spid="7" grpId="0"/>
      <p:bldP spid="3" grpId="0" build="p" bldLvl="2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5023"/>
          <a:stretch/>
        </p:blipFill>
        <p:spPr>
          <a:xfrm>
            <a:off x="3226331" y="3077029"/>
            <a:ext cx="2227941" cy="1667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4605"/>
          <a:stretch/>
        </p:blipFill>
        <p:spPr>
          <a:xfrm>
            <a:off x="5760244" y="3062515"/>
            <a:ext cx="2227941" cy="16765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26124"/>
          <a:stretch/>
        </p:blipFill>
        <p:spPr>
          <a:xfrm>
            <a:off x="3231130" y="4800600"/>
            <a:ext cx="2227941" cy="16427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26123"/>
          <a:stretch/>
        </p:blipFill>
        <p:spPr>
          <a:xfrm>
            <a:off x="5773059" y="4818692"/>
            <a:ext cx="2227941" cy="1642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6609" y="1602000"/>
                <a:ext cx="8230191" cy="14750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Obviously,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is true in the above model.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These realizations show “random trends” that are difficult to distinguish from “deterministic trends”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And 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to be incorrectly rejected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09" y="1602000"/>
                <a:ext cx="8230191" cy="1475029"/>
              </a:xfrm>
              <a:prstGeom prst="rect">
                <a:avLst/>
              </a:prstGeom>
              <a:blipFill>
                <a:blip r:embed="rId7"/>
                <a:stretch>
                  <a:fillRect l="-815" t="-2066" b="-70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9887" y="3309254"/>
                <a:ext cx="1627830" cy="186204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Realization we previously analyzed and rejected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 with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.001.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87" y="3309254"/>
                <a:ext cx="1627830" cy="1862048"/>
              </a:xfrm>
              <a:prstGeom prst="rect">
                <a:avLst/>
              </a:prstGeom>
              <a:blipFill>
                <a:blip r:embed="rId8"/>
                <a:stretch>
                  <a:fillRect l="-3371" t="-1967" r="-2996" b="-295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2565400" y="3479800"/>
            <a:ext cx="1430338" cy="1587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99886" y="5193016"/>
            <a:ext cx="1627831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899887" y="3309254"/>
            <a:ext cx="1627830" cy="25200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fontAlgn="base">
                  <a:spcAft>
                    <a:spcPct val="0"/>
                  </a:spcAft>
                </a:pPr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Realizations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=0+0∗</m:t>
                    </m:r>
                    <m: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𝑡</m:t>
                    </m:r>
                    <m: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 where</a:t>
                </a:r>
                <a:br>
                  <a:rPr lang="en-US" sz="3200" dirty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−.95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𝑡</m:t>
                        </m:r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−1</m:t>
                        </m:r>
                      </m:sub>
                    </m:sSub>
                    <m: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IN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9"/>
                <a:stretch>
                  <a:fillRect t="-3743" r="-74" b="-144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65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 bldLvl="2"/>
      <p:bldP spid="3" grpId="0"/>
      <p:bldP spid="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1400" y="3886200"/>
            <a:ext cx="1981200" cy="460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Bottom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1"/>
                <a:ext cx="8229600" cy="228782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The simulations show that using standard regression techniques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200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2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with AR(1) residuals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Where </a:t>
                </a:r>
                <a:r>
                  <a:rPr lang="en-US" sz="2200" dirty="0">
                    <a:latin typeface="Symbol" panose="05050102010706020507" pitchFamily="18" charset="2"/>
                    <a:cs typeface="Arial" pitchFamily="34" charset="0"/>
                  </a:rPr>
                  <a:t>j</a:t>
                </a:r>
                <a:r>
                  <a:rPr lang="en-US" sz="2200" baseline="-25000" dirty="0">
                    <a:latin typeface="Symbol" panose="05050102010706020507" pitchFamily="18" charset="2"/>
                    <a:cs typeface="Arial" pitchFamily="34" charset="0"/>
                  </a:rPr>
                  <a:t>1</a:t>
                </a:r>
                <a:r>
                  <a:rPr lang="en-US" sz="2200" dirty="0">
                    <a:latin typeface="Symbol" panose="05050102010706020507" pitchFamily="18" charset="2"/>
                    <a:cs typeface="Arial" pitchFamily="34" charset="0"/>
                  </a:rPr>
                  <a:t> </a:t>
                </a:r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is close to +1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Ignoring the fact that the residuals are correlated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Results in the null hypothesis are being rejected </a:t>
                </a:r>
                <a:r>
                  <a:rPr lang="en-US" sz="2200" b="1" i="1" dirty="0">
                    <a:latin typeface="Arial" pitchFamily="34" charset="0"/>
                    <a:cs typeface="Arial" pitchFamily="34" charset="0"/>
                  </a:rPr>
                  <a:t>much more than 5% of the time.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1"/>
                <a:ext cx="8229600" cy="2287828"/>
              </a:xfrm>
              <a:prstGeom prst="rect">
                <a:avLst/>
              </a:prstGeom>
              <a:blipFill>
                <a:blip r:embed="rId2"/>
                <a:stretch>
                  <a:fillRect l="-1080" t="-1657" r="-772" b="-7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7200" y="4423162"/>
            <a:ext cx="8229600" cy="16147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b="1" i="1" dirty="0">
                <a:latin typeface="Arial" pitchFamily="34" charset="0"/>
                <a:cs typeface="Arial" pitchFamily="34" charset="0"/>
              </a:rPr>
              <a:t>This is a really bad way to test for trend in time series data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You will detect a (deterministic) trend in many cases in which no such trend exists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The test is picking up on the random trends in AR(1) data</a:t>
            </a:r>
            <a:endParaRPr lang="en-US" sz="2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Comments on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277093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bldLvl="2"/>
      <p:bldP spid="4" grpId="0" build="p" bldLvl="2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1349782"/>
            <a:ext cx="7162800" cy="383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                    Caution:  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When we have tests with inflated “observed significance rates”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Then if you find a significant deterministic trend, you don’t have “confidence” that the trend is actually deterministic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The next example illustrates the problems this can cause</a:t>
            </a:r>
          </a:p>
        </p:txBody>
      </p:sp>
    </p:spTree>
    <p:extLst>
      <p:ext uri="{BB962C8B-B14F-4D97-AF65-F5344CB8AC3E}">
        <p14:creationId xmlns:p14="http://schemas.microsoft.com/office/powerpoint/2010/main" val="14172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68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5681-4E67-174A-BB33-30DE0187AF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Forecasting and False Trend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64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1602000"/>
            <a:ext cx="8229600" cy="21136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If data are wandering and sample autocorrelations damp slowly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Difference the data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If differenced data still show evidence of a unit root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Difference the data again, etc.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777342"/>
            <a:ext cx="8229600" cy="238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174625" indent="-174625"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* Reference to “Box-Jenkins” procedures apply to techniques proposed in the Classic Box-Jenkins (1970) text on time series analysis. These include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forecasting procedure we used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stationary model ID procedure we do not recommend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nonstationary differencing techniques listed above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/>
              <a:t>Classical Box-Jenkins Procedure* for Including a Unit Root in the Model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5551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 build="p" bldLvl="2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6878" b="3477"/>
          <a:stretch/>
        </p:blipFill>
        <p:spPr>
          <a:xfrm>
            <a:off x="1735621" y="3379694"/>
            <a:ext cx="4131779" cy="28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6878" b="3477"/>
          <a:stretch/>
        </p:blipFill>
        <p:spPr>
          <a:xfrm>
            <a:off x="1735621" y="3379694"/>
            <a:ext cx="4131779" cy="2871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6878" b="3477"/>
          <a:stretch/>
        </p:blipFill>
        <p:spPr>
          <a:xfrm>
            <a:off x="1735621" y="3379694"/>
            <a:ext cx="4131779" cy="2871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7200" y="457200"/>
                <a:ext cx="8229600" cy="9761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fontAlgn="base">
                  <a:spcBef>
                    <a:spcPts val="600"/>
                  </a:spcBef>
                </a:pPr>
                <a:r>
                  <a:rPr lang="en-US" sz="2600" b="1" dirty="0">
                    <a:solidFill>
                      <a:schemeClr val="tx1"/>
                    </a:solidFill>
                    <a:latin typeface="Arial" charset="0"/>
                  </a:rPr>
                  <a:t>True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𝒕</m:t>
                        </m:r>
                      </m:sub>
                    </m:sSub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𝟎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𝟎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𝒕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𝒁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6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where</a:t>
                </a:r>
              </a:p>
              <a:p>
                <a:pPr fontAlgn="base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                             </m:t>
                        </m:r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𝒁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6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𝒁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𝒕</m:t>
                        </m:r>
                      </m:sub>
                    </m:sSub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−.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𝟗𝟓</m:t>
                    </m:r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𝒁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𝒕</m:t>
                        </m:r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𝒂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600" b="1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7200"/>
                <a:ext cx="8229600" cy="976164"/>
              </a:xfrm>
              <a:prstGeom prst="rect">
                <a:avLst/>
              </a:prstGeom>
              <a:blipFill>
                <a:blip r:embed="rId5"/>
                <a:stretch>
                  <a:fillRect l="-1181" t="-4242" b="-11515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57200" y="1537527"/>
                <a:ext cx="8229600" cy="975273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</a:t>
                </a:r>
                <a:r>
                  <a:rPr lang="en-US" sz="2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2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 the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sub>
                    </m:sSub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𝟎𝟖𝟐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+.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𝟎𝟕𝟑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𝒕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𝒁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sub>
                    </m:sSub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2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6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      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𝑯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𝟎</m:t>
                        </m:r>
                      </m:sub>
                    </m:sSub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𝒃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𝟎</m:t>
                    </m:r>
                  </m:oMath>
                </a14:m>
                <a:r>
                  <a:rPr lang="en-US" sz="26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rejected with </a:t>
                </a:r>
                <a:r>
                  <a:rPr lang="en-US" sz="2600" b="1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p&lt;</a:t>
                </a:r>
                <a:r>
                  <a:rPr lang="en-US" sz="26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.001.)</a:t>
                </a:r>
                <a:endParaRPr lang="en-US" sz="2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37527"/>
                <a:ext cx="8229600" cy="975273"/>
              </a:xfrm>
              <a:prstGeom prst="rect">
                <a:avLst/>
              </a:prstGeom>
              <a:blipFill>
                <a:blip r:embed="rId6"/>
                <a:stretch>
                  <a:fillRect l="-1181" t="-4242" b="-12121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85800" y="2768600"/>
            <a:ext cx="6248400" cy="6092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Forecasts vs. actual next 25 data values </a:t>
            </a:r>
            <a:br>
              <a:rPr lang="en-US" sz="2000" b="1" dirty="0">
                <a:latin typeface="Arial" pitchFamily="34" charset="0"/>
                <a:cs typeface="Arial" pitchFamily="34" charset="0"/>
              </a:rPr>
            </a:br>
            <a:r>
              <a:rPr lang="en-US" sz="2000" b="1" dirty="0">
                <a:latin typeface="Arial" pitchFamily="34" charset="0"/>
                <a:cs typeface="Arial" pitchFamily="34" charset="0"/>
              </a:rPr>
              <a:t>from “random trend” model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67400" y="3489248"/>
            <a:ext cx="2819400" cy="981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Note: </a:t>
            </a:r>
            <a:r>
              <a:rPr lang="en-US" dirty="0">
                <a:latin typeface="Arial" pitchFamily="34" charset="0"/>
                <a:cs typeface="Arial" pitchFamily="34" charset="0"/>
              </a:rPr>
              <a:t>The trend didn’t continue as predicted by deterministic trend model!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0" y="4613715"/>
            <a:ext cx="1752600" cy="478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oops again!!</a:t>
            </a:r>
          </a:p>
        </p:txBody>
      </p:sp>
    </p:spTree>
    <p:extLst>
      <p:ext uri="{BB962C8B-B14F-4D97-AF65-F5344CB8AC3E}">
        <p14:creationId xmlns:p14="http://schemas.microsoft.com/office/powerpoint/2010/main" val="30317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5" name="Text Box 2"/>
          <p:cNvSpPr txBox="1">
            <a:spLocks noChangeArrowheads="1"/>
          </p:cNvSpPr>
          <p:nvPr/>
        </p:nvSpPr>
        <p:spPr bwMode="auto">
          <a:xfrm>
            <a:off x="457201" y="1602000"/>
            <a:ext cx="8229600" cy="69125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fontAlgn="base">
              <a:spcBef>
                <a:spcPts val="600"/>
              </a:spcBef>
            </a:pPr>
            <a:r>
              <a:rPr lang="en-US" sz="2000" dirty="0">
                <a:latin typeface="Arial" charset="0"/>
              </a:rPr>
              <a:t>Estimation procedures exist for deciding whether a trending behavior in data is due to either a </a:t>
            </a:r>
            <a:endParaRPr lang="en-US" sz="2000" dirty="0">
              <a:solidFill>
                <a:srgbClr val="0000FB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2284732"/>
            <a:ext cx="8229600" cy="39636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Deterministic component</a:t>
            </a:r>
          </a:p>
          <a:p>
            <a:pPr marL="266700" lvl="1"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or</a:t>
            </a:r>
          </a:p>
          <a:p>
            <a:pPr marL="2857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Random/correlation driven component</a:t>
            </a:r>
          </a:p>
          <a:p>
            <a:pPr marL="266700" lvl="1"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or both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These include:</a:t>
            </a:r>
          </a:p>
          <a:p>
            <a:pPr marL="2857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Cochrane-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Orcutt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2857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ML techniques</a:t>
            </a:r>
          </a:p>
          <a:p>
            <a:pPr marL="2857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Bootstrap techniques</a:t>
            </a:r>
          </a:p>
          <a:p>
            <a:pPr marL="2857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We illustrate the </a:t>
            </a:r>
            <a:r>
              <a:rPr lang="en-US" sz="2000" b="1" i="1" dirty="0">
                <a:latin typeface="Arial" pitchFamily="34" charset="0"/>
                <a:cs typeface="Arial" pitchFamily="34" charset="0"/>
              </a:rPr>
              <a:t>Cochrane-</a:t>
            </a:r>
            <a:r>
              <a:rPr lang="en-US" sz="2000" b="1" i="1" dirty="0" err="1">
                <a:latin typeface="Arial" pitchFamily="34" charset="0"/>
                <a:cs typeface="Arial" pitchFamily="34" charset="0"/>
              </a:rPr>
              <a:t>Orcutt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method next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Clearly We Need </a:t>
            </a:r>
            <a:br>
              <a:rPr lang="en-IN" sz="3200" dirty="0"/>
            </a:br>
            <a:r>
              <a:rPr lang="en-IN" sz="3200" dirty="0"/>
              <a:t>a Better Way to Test for Trend!</a:t>
            </a:r>
          </a:p>
        </p:txBody>
      </p:sp>
    </p:spTree>
    <p:extLst>
      <p:ext uri="{BB962C8B-B14F-4D97-AF65-F5344CB8AC3E}">
        <p14:creationId xmlns:p14="http://schemas.microsoft.com/office/powerpoint/2010/main" val="26850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5" grpId="0"/>
      <p:bldP spid="2" grpId="0" build="p" bldLvl="2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34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5967-DBCF-C64A-AF53-65F8D527C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Cochrane-Orcutt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C9D10-190B-564D-992B-1F523F9560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2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16100" y="1602000"/>
                <a:ext cx="6858000" cy="4924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𝑏𝑡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100" y="1602000"/>
                <a:ext cx="6858000" cy="492443"/>
              </a:xfrm>
              <a:prstGeom prst="rect">
                <a:avLst/>
              </a:prstGeom>
              <a:blipFill>
                <a:blip r:embed="rId3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57199" y="1602000"/>
            <a:ext cx="1435101" cy="404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Consider: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198" y="2006601"/>
                <a:ext cx="8229601" cy="39623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Fit a linear regression to the original data and find estimates </a:t>
                </a:r>
                <a:br>
                  <a:rPr lang="en-US" sz="2000" dirty="0"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𝑏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.</m:t>
                    </m:r>
                  </m:oMath>
                </a14:m>
                <a:endParaRPr lang="en-US" sz="2000" b="0" dirty="0">
                  <a:latin typeface="Arial" pitchFamily="34" charset="0"/>
                  <a:cs typeface="Arial" pitchFamily="34" charset="0"/>
                </a:endParaRPr>
              </a:p>
              <a:p>
                <a:pPr marL="457200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𝑍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𝑏</m:t>
                        </m:r>
                      </m:e>
                    </m:acc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t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which should be approximately AR(1).</a:t>
                </a:r>
              </a:p>
              <a:p>
                <a:pPr marL="457200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by fitting an AR(1) model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𝑍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pPr marL="457200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t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2, ….,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 </a:t>
                </a:r>
              </a:p>
              <a:p>
                <a:pPr marL="457200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=(1−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)(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𝑏𝑡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879600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𝑏𝑡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−1)+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t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−1)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pPr marL="444500">
                  <a:spcBef>
                    <a:spcPts val="600"/>
                  </a:spcBef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Arial" pitchFamily="34" charset="0"/>
                          </a:rPr>
                          <m:t>t</m:t>
                        </m:r>
                        <m:r>
                          <a:rPr lang="en-US" sz="2000">
                            <a:latin typeface="Cambria Math" panose="02040503050406030204" pitchFamily="18" charset="0"/>
                            <a:cs typeface="Arial" pitchFamily="34" charset="0"/>
                          </a:rPr>
                          <m:t>−1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,  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and </a:t>
                </a:r>
                <a:br>
                  <a:rPr lang="en-US" sz="2000" dirty="0"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2006601"/>
                <a:ext cx="8229601" cy="3962399"/>
              </a:xfrm>
              <a:prstGeom prst="rect">
                <a:avLst/>
              </a:prstGeom>
              <a:blipFill>
                <a:blip r:embed="rId4"/>
                <a:stretch>
                  <a:fillRect l="-667" t="-6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33191" y="5867400"/>
            <a:ext cx="6272409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Why did we do that?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80300" y="3035300"/>
            <a:ext cx="1206499" cy="901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light board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Cochrane-</a:t>
            </a:r>
            <a:r>
              <a:rPr lang="en-IN" dirty="0" err="1"/>
              <a:t>Orcutt</a:t>
            </a:r>
            <a:r>
              <a:rPr lang="en-IN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88759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199" y="2565183"/>
                <a:ext cx="8229601" cy="86042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=(1−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</a:p>
              <a:p>
                <a:pPr>
                  <a:lnSpc>
                    <a:spcPts val="2600"/>
                  </a:lnSpc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Arial" pitchFamily="34" charset="0"/>
                          </a:rPr>
                          <m:t>t</m:t>
                        </m:r>
                        <m:r>
                          <a:rPr lang="en-US" sz="2000">
                            <a:latin typeface="Cambria Math" panose="02040503050406030204" pitchFamily="18" charset="0"/>
                            <a:cs typeface="Arial" pitchFamily="34" charset="0"/>
                          </a:rPr>
                          <m:t>−1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,  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2565183"/>
                <a:ext cx="8229601" cy="860428"/>
              </a:xfrm>
              <a:prstGeom prst="rect">
                <a:avLst/>
              </a:prstGeom>
              <a:blipFill>
                <a:blip r:embed="rId3"/>
                <a:stretch>
                  <a:fillRect t="-7092" b="-35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90800" y="1614714"/>
                <a:ext cx="6045198" cy="4924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𝑏𝑡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1614714"/>
                <a:ext cx="6045198" cy="492443"/>
              </a:xfrm>
              <a:prstGeom prst="rect">
                <a:avLst/>
              </a:prstGeom>
              <a:blipFill>
                <a:blip r:embed="rId4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4343400" y="4220028"/>
            <a:ext cx="1691698" cy="4153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196317" y="2514600"/>
            <a:ext cx="667052" cy="1726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646065" y="4220028"/>
                <a:ext cx="370255" cy="42101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065" y="4220028"/>
                <a:ext cx="370255" cy="421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>
            <a:off x="6096000" y="4419600"/>
            <a:ext cx="469972" cy="2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199" y="3810000"/>
                <a:ext cx="7234661" cy="4257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vl="1">
                  <a:lnSpc>
                    <a:spcPts val="26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810000"/>
                <a:ext cx="7234661" cy="425758"/>
              </a:xfrm>
              <a:prstGeom prst="rect">
                <a:avLst/>
              </a:prstGeom>
              <a:blipFill>
                <a:blip r:embed="rId6"/>
                <a:stretch>
                  <a:fillRect t="-2857" b="-2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57199" y="1602000"/>
            <a:ext cx="2402115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We transformed: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199" y="2052935"/>
            <a:ext cx="2402115" cy="3708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To the new model:</a:t>
            </a:r>
          </a:p>
        </p:txBody>
      </p:sp>
      <p:sp>
        <p:nvSpPr>
          <p:cNvPr id="15" name="Left Brace 14"/>
          <p:cNvSpPr/>
          <p:nvPr/>
        </p:nvSpPr>
        <p:spPr>
          <a:xfrm rot="16200000">
            <a:off x="1175158" y="2706042"/>
            <a:ext cx="414439" cy="159135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527045" y="3734496"/>
            <a:ext cx="1720855" cy="430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new constant</a:t>
            </a:r>
          </a:p>
        </p:txBody>
      </p:sp>
      <p:sp>
        <p:nvSpPr>
          <p:cNvPr id="18" name="Left Brace 17"/>
          <p:cNvSpPr/>
          <p:nvPr/>
        </p:nvSpPr>
        <p:spPr>
          <a:xfrm rot="16200000">
            <a:off x="3193205" y="2406343"/>
            <a:ext cx="414440" cy="21907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9" name="TextBox 18"/>
          <p:cNvSpPr txBox="1"/>
          <p:nvPr/>
        </p:nvSpPr>
        <p:spPr>
          <a:xfrm>
            <a:off x="2362200" y="3734496"/>
            <a:ext cx="2130884" cy="684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new independent variable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947902" y="2564073"/>
            <a:ext cx="217558" cy="359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2" name="TextBox 21"/>
          <p:cNvSpPr txBox="1"/>
          <p:nvPr/>
        </p:nvSpPr>
        <p:spPr>
          <a:xfrm>
            <a:off x="2895600" y="2037426"/>
            <a:ext cx="1557346" cy="405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same slope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7199" y="3429000"/>
                <a:ext cx="2863748" cy="4924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Let’s look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𝒈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429000"/>
                <a:ext cx="2863748" cy="492443"/>
              </a:xfrm>
              <a:prstGeom prst="rect">
                <a:avLst/>
              </a:prstGeom>
              <a:blipFill>
                <a:blip r:embed="rId7"/>
                <a:stretch>
                  <a:fillRect l="-2128" t="-6250" b="-37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/>
          <p:cNvSpPr/>
          <p:nvPr/>
        </p:nvSpPr>
        <p:spPr>
          <a:xfrm>
            <a:off x="5262994" y="1625625"/>
            <a:ext cx="2153804" cy="377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00915" y="2052935"/>
                <a:ext cx="28956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lvl="1">
                  <a:spcBef>
                    <a:spcPts val="600"/>
                  </a:spcBef>
                </a:pPr>
                <a:r>
                  <a:rPr lang="en-US" sz="2000" dirty="0">
                    <a:cs typeface="Arial" pitchFamily="34" charset="0"/>
                    <a:sym typeface="Symbol" panose="05050102010706020507" pitchFamily="18" charset="2"/>
                  </a:rPr>
                  <a:t>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𝐵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cs typeface="Arial" pitchFamily="34" charset="0"/>
                    <a:sym typeface="Symbol" panose="05050102010706020507" pitchFamily="18" charset="2"/>
                  </a:rPr>
                  <a:t> 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915" y="2052935"/>
                <a:ext cx="2895600" cy="461665"/>
              </a:xfrm>
              <a:prstGeom prst="rect">
                <a:avLst/>
              </a:prstGeom>
              <a:blipFill>
                <a:blip r:embed="rId8"/>
                <a:stretch>
                  <a:fillRect l="-2105" t="-7895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/>
          <p:cNvSpPr/>
          <p:nvPr/>
        </p:nvSpPr>
        <p:spPr>
          <a:xfrm>
            <a:off x="5486400" y="2086428"/>
            <a:ext cx="2747781" cy="3775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1" name="Rounded Rectangle 30"/>
          <p:cNvSpPr/>
          <p:nvPr/>
        </p:nvSpPr>
        <p:spPr>
          <a:xfrm>
            <a:off x="5131509" y="2976738"/>
            <a:ext cx="2183692" cy="4012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20160" name="TextBox 220159"/>
          <p:cNvSpPr txBox="1"/>
          <p:nvPr/>
        </p:nvSpPr>
        <p:spPr>
          <a:xfrm>
            <a:off x="7422430" y="3403383"/>
            <a:ext cx="349970" cy="405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57199" y="4216727"/>
                <a:ext cx="5715001" cy="4257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vl="1">
                  <a:lnSpc>
                    <a:spcPts val="26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  <a:sym typeface="Symbol" panose="05050102010706020507" pitchFamily="18" charset="2"/>
                                    </a:rPr>
                                    <m:t>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  <a:sym typeface="Symbol" panose="05050102010706020507" pitchFamily="18" charset="2"/>
                                    </a:rPr>
                                    <m:t>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  <a:sym typeface="Symbol" panose="05050102010706020507" pitchFamily="18" charset="2"/>
                                    </a:rPr>
                                    <m:t>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  <a:sym typeface="Symbol" panose="05050102010706020507" pitchFamily="18" charset="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  <a:sym typeface="Symbol" panose="05050102010706020507" pitchFamily="18" charset="2"/>
                                </a:rPr>
                                <m:t>𝐵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  <a:sym typeface="Symbol" panose="05050102010706020507" pitchFamily="18" charset="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216727"/>
                <a:ext cx="5715001" cy="425758"/>
              </a:xfrm>
              <a:prstGeom prst="rect">
                <a:avLst/>
              </a:prstGeom>
              <a:blipFill>
                <a:blip r:embed="rId9"/>
                <a:stretch>
                  <a:fillRect t="-2857"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168" name="TextBox 220167"/>
              <p:cNvSpPr txBox="1"/>
              <p:nvPr/>
            </p:nvSpPr>
            <p:spPr>
              <a:xfrm>
                <a:off x="457199" y="4673600"/>
                <a:ext cx="8229601" cy="889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600"/>
                  </a:spcBef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The two factors: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nearly cancel each other out 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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should be “nearly uncorrelated”</a:t>
                </a:r>
              </a:p>
            </p:txBody>
          </p:sp>
        </mc:Choice>
        <mc:Fallback xmlns="">
          <p:sp>
            <p:nvSpPr>
              <p:cNvPr id="220168" name="TextBox 220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673600"/>
                <a:ext cx="8229601" cy="889000"/>
              </a:xfrm>
              <a:prstGeom prst="rect">
                <a:avLst/>
              </a:prstGeom>
              <a:blipFill>
                <a:blip r:embed="rId10"/>
                <a:stretch>
                  <a:fillRect l="-741" t="-3425" b="-27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169" name="TextBox 220168"/>
              <p:cNvSpPr txBox="1"/>
              <p:nvPr/>
            </p:nvSpPr>
            <p:spPr>
              <a:xfrm>
                <a:off x="457198" y="5486400"/>
                <a:ext cx="8229601" cy="74520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Finally: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this “new” model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Using standard regression methods</a:t>
                </a:r>
              </a:p>
            </p:txBody>
          </p:sp>
        </mc:Choice>
        <mc:Fallback xmlns="">
          <p:sp>
            <p:nvSpPr>
              <p:cNvPr id="220169" name="TextBox 220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5486400"/>
                <a:ext cx="8229601" cy="745209"/>
              </a:xfrm>
              <a:prstGeom prst="rect">
                <a:avLst/>
              </a:prstGeom>
              <a:blipFill>
                <a:blip r:embed="rId11"/>
                <a:stretch>
                  <a:fillRect l="-741" t="-3279" b="-19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172" name="Rounded Rectangle 220171"/>
          <p:cNvSpPr/>
          <p:nvPr/>
        </p:nvSpPr>
        <p:spPr>
          <a:xfrm>
            <a:off x="457199" y="2576426"/>
            <a:ext cx="355873" cy="359610"/>
          </a:xfrm>
          <a:prstGeom prst="roundRect">
            <a:avLst>
              <a:gd name="adj" fmla="val 2585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6" name="TextBox 45"/>
          <p:cNvSpPr txBox="1"/>
          <p:nvPr/>
        </p:nvSpPr>
        <p:spPr>
          <a:xfrm>
            <a:off x="2590801" y="3555783"/>
            <a:ext cx="2031996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new dependent variable</a:t>
            </a:r>
          </a:p>
        </p:txBody>
      </p:sp>
      <p:cxnSp>
        <p:nvCxnSpPr>
          <p:cNvPr id="220174" name="Straight Arrow Connector 220173"/>
          <p:cNvCxnSpPr>
            <a:stCxn id="46" idx="0"/>
          </p:cNvCxnSpPr>
          <p:nvPr/>
        </p:nvCxnSpPr>
        <p:spPr>
          <a:xfrm flipH="1" flipV="1">
            <a:off x="863600" y="2882683"/>
            <a:ext cx="2743199" cy="673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455289" y="5363028"/>
            <a:ext cx="1231511" cy="88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light board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Logic behind the </a:t>
            </a:r>
            <a:br>
              <a:rPr lang="en-IN" sz="3200" dirty="0"/>
            </a:br>
            <a:r>
              <a:rPr lang="en-IN" sz="3200" dirty="0"/>
              <a:t>Cochrane-</a:t>
            </a:r>
            <a:r>
              <a:rPr lang="en-IN" sz="3200" dirty="0" err="1"/>
              <a:t>Orcutt</a:t>
            </a:r>
            <a:r>
              <a:rPr lang="en-IN" sz="3200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53249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0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0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0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20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0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20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20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4" grpId="0"/>
      <p:bldP spid="8" grpId="0" animBg="1"/>
      <p:bldP spid="12" grpId="0" animBg="1"/>
      <p:bldP spid="6" grpId="0"/>
      <p:bldP spid="9" grpId="0"/>
      <p:bldP spid="13" grpId="0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1" grpId="0"/>
      <p:bldP spid="24" grpId="0" animBg="1"/>
      <p:bldP spid="26" grpId="0"/>
      <p:bldP spid="27" grpId="0" animBg="1"/>
      <p:bldP spid="31" grpId="0" animBg="1"/>
      <p:bldP spid="31" grpId="1" animBg="1"/>
      <p:bldP spid="220160" grpId="0" animBg="1"/>
      <p:bldP spid="220160" grpId="1" animBg="1"/>
      <p:bldP spid="34" grpId="0"/>
      <p:bldP spid="220168" grpId="0" build="p" bldLvl="2"/>
      <p:bldP spid="220169" grpId="0" build="p" bldLvl="2"/>
      <p:bldP spid="220172" grpId="0" animBg="1"/>
      <p:bldP spid="220172" grpId="1" animBg="1"/>
      <p:bldP spid="46" grpId="0" animBg="1"/>
      <p:bldP spid="46" grpId="1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312796"/>
            <a:ext cx="8153400" cy="13260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 the next slide we discuss the performance of the Cochrane-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Orcutt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method on simulated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02000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Test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using the test statistic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986823"/>
              </p:ext>
            </p:extLst>
          </p:nvPr>
        </p:nvGraphicFramePr>
        <p:xfrm>
          <a:off x="529772" y="3033486"/>
          <a:ext cx="70612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61" name="Equation" r:id="rId3" imgW="7061040" imgH="1206360" progId="Equation.DSMT4">
                  <p:embed/>
                </p:oleObj>
              </mc:Choice>
              <mc:Fallback>
                <p:oleObj name="Equation" r:id="rId3" imgW="7061040" imgH="120636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9772" y="3033486"/>
                        <a:ext cx="7061200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190199"/>
              </p:ext>
            </p:extLst>
          </p:nvPr>
        </p:nvGraphicFramePr>
        <p:xfrm>
          <a:off x="2584450" y="2012206"/>
          <a:ext cx="19558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62" name="Equation" r:id="rId5" imgW="1955520" imgH="1054080" progId="Equation.DSMT4">
                  <p:embed/>
                </p:oleObj>
              </mc:Choice>
              <mc:Fallback>
                <p:oleObj name="Equation" r:id="rId5" imgW="1955520" imgH="105408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4450" y="2012206"/>
                        <a:ext cx="195580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BF9E177-5109-6741-9D51-87885927D304}"/>
              </a:ext>
            </a:extLst>
          </p:cNvPr>
          <p:cNvSpPr txBox="1"/>
          <p:nvPr/>
        </p:nvSpPr>
        <p:spPr>
          <a:xfrm>
            <a:off x="7455288" y="5361584"/>
            <a:ext cx="1231511" cy="9554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light board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Cochrane-</a:t>
            </a:r>
            <a:r>
              <a:rPr lang="en-IN" dirty="0" err="1"/>
              <a:t>Orcutt</a:t>
            </a:r>
            <a:r>
              <a:rPr lang="en-IN" dirty="0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7328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  <p:bldP spid="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61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49BF-1EAA-4948-B353-E62A8825C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Cochrane-</a:t>
            </a:r>
            <a:r>
              <a:rPr lang="en-US" dirty="0" err="1"/>
              <a:t>Orcutt</a:t>
            </a:r>
            <a:r>
              <a:rPr lang="en-US" dirty="0"/>
              <a:t> in R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Orcutt</a:t>
            </a:r>
            <a:r>
              <a:rPr lang="en-US" dirty="0"/>
              <a:t> Package)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5D529E-8CA5-E342-A799-15CEF85F509E}"/>
              </a:ext>
            </a:extLst>
          </p:cNvPr>
          <p:cNvSpPr/>
          <p:nvPr/>
        </p:nvSpPr>
        <p:spPr>
          <a:xfrm>
            <a:off x="457200" y="5453804"/>
            <a:ext cx="3052119" cy="7001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900"/>
              </a:spcBef>
            </a:pPr>
            <a:r>
              <a:rPr lang="en-US" sz="16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cfit</a:t>
            </a:r>
            <a:r>
              <a:rPr lang="en-US" sz="16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= </a:t>
            </a:r>
            <a:r>
              <a:rPr lang="en-US" sz="16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cochrane.orcutt</a:t>
            </a:r>
            <a:r>
              <a:rPr lang="en-US" sz="16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(fit) </a:t>
            </a:r>
          </a:p>
          <a:p>
            <a:pPr>
              <a:spcBef>
                <a:spcPts val="900"/>
              </a:spcBef>
            </a:pPr>
            <a:r>
              <a:rPr lang="en-US" sz="16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summary(</a:t>
            </a:r>
            <a:r>
              <a:rPr lang="en-US" sz="16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cfit</a:t>
            </a:r>
            <a:r>
              <a:rPr lang="en-US" sz="16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1F76BA-9CDD-0C46-BD8D-B3F039DDB0D8}"/>
              </a:ext>
            </a:extLst>
          </p:cNvPr>
          <p:cNvSpPr/>
          <p:nvPr/>
        </p:nvSpPr>
        <p:spPr>
          <a:xfrm>
            <a:off x="457200" y="2662797"/>
            <a:ext cx="4337222" cy="6463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x = </a:t>
            </a: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gen.sigplusnoise.wge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(100, b0 = 0, b1= 0, phi= .95, </a:t>
            </a: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sn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= 21)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B2E7A8-F1FA-8E44-A20D-95CE8DAB4165}"/>
              </a:ext>
            </a:extLst>
          </p:cNvPr>
          <p:cNvSpPr/>
          <p:nvPr/>
        </p:nvSpPr>
        <p:spPr>
          <a:xfrm>
            <a:off x="457200" y="3608178"/>
            <a:ext cx="3048000" cy="154657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 = </a:t>
            </a: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seq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(1,100,1)</a:t>
            </a:r>
          </a:p>
          <a:p>
            <a:pPr>
              <a:spcBef>
                <a:spcPts val="900"/>
              </a:spcBef>
            </a:pP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df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= </a:t>
            </a: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data.frame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(x = x, t= t)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fit = </a:t>
            </a: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lm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x~t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, data = </a:t>
            </a: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df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summary(fit)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5880A7-127A-C24D-AADF-FB7DD3A3F1C4}"/>
              </a:ext>
            </a:extLst>
          </p:cNvPr>
          <p:cNvSpPr/>
          <p:nvPr/>
        </p:nvSpPr>
        <p:spPr>
          <a:xfrm>
            <a:off x="457200" y="1602000"/>
            <a:ext cx="4352441" cy="76174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900"/>
              </a:spcBef>
            </a:pP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install.packages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("</a:t>
            </a: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orcutt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")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library(</a:t>
            </a: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orcutt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8DBCC0-A6D9-0C4F-8BE1-CEEFF0EB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" t="4275" r="2474"/>
          <a:stretch/>
        </p:blipFill>
        <p:spPr>
          <a:xfrm>
            <a:off x="5293090" y="1602000"/>
            <a:ext cx="3393710" cy="23463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C795D6-8E96-A247-B81C-D91300BD3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23" y="3822700"/>
            <a:ext cx="4773977" cy="11386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C6035E-4F09-C947-8B45-C2C6BB033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5334000"/>
            <a:ext cx="4724400" cy="9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3200" dirty="0"/>
              <a:t>Cochrane-</a:t>
            </a:r>
            <a:r>
              <a:rPr lang="en-IN" sz="3200" dirty="0" err="1"/>
              <a:t>Orcutt</a:t>
            </a:r>
            <a:r>
              <a:rPr lang="en-IN" sz="3200" dirty="0"/>
              <a:t> Test </a:t>
            </a:r>
            <a:br>
              <a:rPr lang="en-IN" sz="3200" dirty="0"/>
            </a:br>
            <a:r>
              <a:rPr lang="en-IN" sz="3200" dirty="0"/>
              <a:t>in R (in </a:t>
            </a:r>
            <a:r>
              <a:rPr lang="en-IN" sz="3200" dirty="0" err="1"/>
              <a:t>Orcutt</a:t>
            </a:r>
            <a:r>
              <a:rPr lang="en-IN" sz="3200" dirty="0"/>
              <a:t> Package)</a:t>
            </a:r>
          </a:p>
        </p:txBody>
      </p:sp>
    </p:spTree>
    <p:extLst>
      <p:ext uri="{BB962C8B-B14F-4D97-AF65-F5344CB8AC3E}">
        <p14:creationId xmlns:p14="http://schemas.microsoft.com/office/powerpoint/2010/main" val="60765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t="51592" b="5094"/>
          <a:stretch/>
        </p:blipFill>
        <p:spPr>
          <a:xfrm>
            <a:off x="2119313" y="4565980"/>
            <a:ext cx="4905375" cy="21205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b="55288"/>
          <a:stretch/>
        </p:blipFill>
        <p:spPr>
          <a:xfrm>
            <a:off x="2119313" y="1906401"/>
            <a:ext cx="4905375" cy="2189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1" y="1720830"/>
            <a:ext cx="1905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Original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4548" y="1720830"/>
            <a:ext cx="2488268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Sample autocorrelations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4100800"/>
            <a:ext cx="2388416" cy="528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Sample autocorrelations of differenced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5853" y="4191000"/>
            <a:ext cx="2109947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Differenced data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817237"/>
              </p:ext>
            </p:extLst>
          </p:nvPr>
        </p:nvGraphicFramePr>
        <p:xfrm>
          <a:off x="2584450" y="1219200"/>
          <a:ext cx="3975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8" name="Equation" r:id="rId5" imgW="3974760" imgH="482400" progId="Equation.DSMT4">
                  <p:embed/>
                </p:oleObj>
              </mc:Choice>
              <mc:Fallback>
                <p:oleObj name="Equation" r:id="rId5" imgW="3974760" imgH="4824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4450" y="1219200"/>
                        <a:ext cx="39751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>
            <a:off x="3730625" y="4924779"/>
            <a:ext cx="4041777" cy="4536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457825" y="4924779"/>
            <a:ext cx="2314577" cy="5743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05077" y="3985654"/>
            <a:ext cx="1281723" cy="939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Cyclic stationary behavior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10400" y="2235615"/>
            <a:ext cx="1676400" cy="677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Nonstationary-like behavior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dirty="0"/>
              <a:t>A Model with a Unit Root</a:t>
            </a:r>
          </a:p>
        </p:txBody>
      </p:sp>
    </p:spTree>
    <p:extLst>
      <p:ext uri="{BB962C8B-B14F-4D97-AF65-F5344CB8AC3E}">
        <p14:creationId xmlns:p14="http://schemas.microsoft.com/office/powerpoint/2010/main" val="398933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22" grpId="0" animBg="1"/>
      <p:bldP spid="3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1"/>
                <a:ext cx="8229600" cy="283407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We consider the model</a:t>
                </a:r>
                <a:br>
                  <a:rPr lang="en-US" sz="2000" dirty="0"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𝑏𝑡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000" b="1" i="1" dirty="0">
                    <a:latin typeface="Arial" pitchFamily="34" charset="0"/>
                    <a:cs typeface="Arial" pitchFamily="34" charset="0"/>
                  </a:rPr>
                  <a:t>where </a:t>
                </a:r>
                <a:r>
                  <a:rPr lang="en-US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b=0 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We test at the </a:t>
                </a:r>
                <a:r>
                  <a:rPr lang="en-US" dirty="0">
                    <a:latin typeface="Symbol" panose="05050102010706020507" pitchFamily="18" charset="2"/>
                  </a:rPr>
                  <a:t>.05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level of significance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10 realizations were generated from the model above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=.9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.95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,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  <a:sym typeface="Symbol" panose="05050102010706020507" pitchFamily="18" charset="2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.975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Realization lengths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=100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200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each case we record the number of times out of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we </a:t>
                </a:r>
                <a:r>
                  <a:rPr lang="en-US" sz="2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(incorrectly) 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rejected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1"/>
                <a:ext cx="8229600" cy="2834076"/>
              </a:xfrm>
              <a:prstGeom prst="rect">
                <a:avLst/>
              </a:prstGeom>
              <a:blipFill>
                <a:blip r:embed="rId2"/>
                <a:stretch>
                  <a:fillRect l="-667" t="-1075" b="-34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" y="4812957"/>
            <a:ext cx="5715000" cy="8028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=100          2/10                 4/10                       4/10</a:t>
            </a:r>
          </a:p>
          <a:p>
            <a:pPr>
              <a:spcBef>
                <a:spcPts val="600"/>
              </a:spcBef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=200          1/10                 2/10                       2/10</a:t>
            </a:r>
          </a:p>
        </p:txBody>
      </p:sp>
      <p:sp>
        <p:nvSpPr>
          <p:cNvPr id="6" name="Rectangle 5"/>
          <p:cNvSpPr/>
          <p:nvPr/>
        </p:nvSpPr>
        <p:spPr>
          <a:xfrm>
            <a:off x="1839093" y="4827372"/>
            <a:ext cx="4714107" cy="76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78222" y="4370172"/>
                <a:ext cx="4714107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           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5               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75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 </m:t>
                      </m:r>
                    </m:oMath>
                  </m:oMathPara>
                </a14:m>
                <a:endParaRPr lang="en-US" sz="2000" dirty="0">
                  <a:latin typeface="Arial" pitchFamily="34" charset="0"/>
                  <a:cs typeface="Arial" pitchFamily="34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22" y="4370172"/>
                <a:ext cx="471410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57200" y="5572899"/>
            <a:ext cx="8229600" cy="741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Note: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Results are much better than those using simple regression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Still higher than 5%   ??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Mini-Simulation: Using Cochran-</a:t>
            </a:r>
            <a:r>
              <a:rPr lang="en-IN" sz="3600" dirty="0" err="1"/>
              <a:t>Orcutt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02055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2" grpId="0" build="p" bldLvl="2"/>
      <p:bldP spid="6" grpId="0" animBg="1"/>
      <p:bldP spid="7" grpId="0"/>
      <p:bldP spid="5" grpId="0" build="p" bldLvl="2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4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884842"/>
              </p:ext>
            </p:extLst>
          </p:nvPr>
        </p:nvGraphicFramePr>
        <p:xfrm>
          <a:off x="492067" y="1602000"/>
          <a:ext cx="4156133" cy="351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5" name="Equation" r:id="rId4" imgW="4876560" imgH="380880" progId="Equation.DSMT4">
                  <p:embed/>
                </p:oleObj>
              </mc:Choice>
              <mc:Fallback>
                <p:oleObj name="Equation" r:id="rId4" imgW="4876560" imgH="380880" progId="Equation.DSMT4">
                  <p:embed/>
                  <p:pic>
                    <p:nvPicPr>
                      <p:cNvPr id="11264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067" y="1602000"/>
                        <a:ext cx="4156133" cy="35175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6" name="Text Box 4"/>
          <p:cNvSpPr txBox="1">
            <a:spLocks noChangeArrowheads="1"/>
          </p:cNvSpPr>
          <p:nvPr/>
        </p:nvSpPr>
        <p:spPr bwMode="auto">
          <a:xfrm>
            <a:off x="509954" y="3674532"/>
            <a:ext cx="6195646" cy="17684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457200" indent="-457200" fontAlgn="base">
              <a:spcBef>
                <a:spcPts val="600"/>
              </a:spcBef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 50    18.4        27.2        37.2</a:t>
            </a:r>
          </a:p>
          <a:p>
            <a:pPr marL="457200" indent="-457200" fontAlgn="base">
              <a:spcBef>
                <a:spcPts val="600"/>
              </a:spcBef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100    16.0        20.0        28.4</a:t>
            </a:r>
          </a:p>
          <a:p>
            <a:pPr marL="457200" indent="-457200" fontAlgn="base">
              <a:spcBef>
                <a:spcPts val="600"/>
              </a:spcBef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250     8.0        12.4        17.6</a:t>
            </a:r>
          </a:p>
          <a:p>
            <a:pPr marL="457200" indent="-457200" fontAlgn="base">
              <a:spcBef>
                <a:spcPts val="600"/>
              </a:spcBef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1000     4.8         8.4         9.6</a:t>
            </a:r>
          </a:p>
        </p:txBody>
      </p:sp>
      <p:sp>
        <p:nvSpPr>
          <p:cNvPr id="112647" name="Text Box 5"/>
          <p:cNvSpPr txBox="1">
            <a:spLocks noChangeArrowheads="1"/>
          </p:cNvSpPr>
          <p:nvPr/>
        </p:nvSpPr>
        <p:spPr bwMode="auto">
          <a:xfrm>
            <a:off x="457200" y="1905000"/>
            <a:ext cx="6951785" cy="83715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342900" indent="-3429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</a:rPr>
              <a:t>b =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0  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(i.e. null hypothesis of zero slope is true)</a:t>
            </a:r>
          </a:p>
          <a:p>
            <a:pPr marL="342900" indent="-3429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charset="0"/>
              </a:rPr>
              <a:t>1000 replicates generated from each model</a:t>
            </a:r>
          </a:p>
        </p:txBody>
      </p:sp>
      <p:sp>
        <p:nvSpPr>
          <p:cNvPr id="112648" name="Text Box 6"/>
          <p:cNvSpPr txBox="1">
            <a:spLocks noChangeArrowheads="1"/>
          </p:cNvSpPr>
          <p:nvPr/>
        </p:nvSpPr>
        <p:spPr bwMode="auto">
          <a:xfrm>
            <a:off x="457200" y="2771397"/>
            <a:ext cx="8229600" cy="4907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</a:pPr>
            <a:r>
              <a:rPr lang="en-US" sz="2000" b="1" dirty="0">
                <a:latin typeface="Arial" charset="0"/>
              </a:rPr>
              <a:t>Observed significance levels for tests </a:t>
            </a:r>
            <a:r>
              <a:rPr lang="en-US" sz="2000" b="1" i="1" dirty="0">
                <a:latin typeface="Times New Roman" pitchFamily="18" charset="0"/>
              </a:rPr>
              <a:t>H</a:t>
            </a:r>
            <a:r>
              <a:rPr lang="en-US" sz="2000" b="1" i="1" baseline="-25000" dirty="0">
                <a:latin typeface="Times New Roman" pitchFamily="18" charset="0"/>
              </a:rPr>
              <a:t> </a:t>
            </a:r>
            <a:r>
              <a:rPr lang="en-US" sz="2000" b="1" baseline="-25000" dirty="0">
                <a:latin typeface="Times New Roman" pitchFamily="18" charset="0"/>
              </a:rPr>
              <a:t>0</a:t>
            </a:r>
            <a:r>
              <a:rPr lang="en-US" sz="2000" b="1" dirty="0">
                <a:latin typeface="Times New Roman" pitchFamily="18" charset="0"/>
              </a:rPr>
              <a:t> : </a:t>
            </a:r>
            <a:r>
              <a:rPr lang="en-US" sz="2000" b="1" i="1" dirty="0">
                <a:latin typeface="Times New Roman" pitchFamily="18" charset="0"/>
              </a:rPr>
              <a:t>b</a:t>
            </a:r>
            <a:r>
              <a:rPr lang="en-US" sz="2000" b="1" dirty="0">
                <a:latin typeface="Times New Roman" pitchFamily="18" charset="0"/>
              </a:rPr>
              <a:t> = 0</a:t>
            </a:r>
            <a:r>
              <a:rPr lang="en-US" sz="2000" b="1" dirty="0">
                <a:latin typeface="Arial" charset="0"/>
              </a:rPr>
              <a:t> </a:t>
            </a:r>
          </a:p>
        </p:txBody>
      </p:sp>
      <p:sp>
        <p:nvSpPr>
          <p:cNvPr id="112649" name="Line 7"/>
          <p:cNvSpPr>
            <a:spLocks noChangeShapeType="1"/>
          </p:cNvSpPr>
          <p:nvPr/>
        </p:nvSpPr>
        <p:spPr bwMode="auto">
          <a:xfrm>
            <a:off x="3260725" y="3233207"/>
            <a:ext cx="10746" cy="2116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square">
            <a:noAutofit/>
          </a:bodyPr>
          <a:lstStyle/>
          <a:p>
            <a:pPr fontAlgn="base">
              <a:spcBef>
                <a:spcPts val="600"/>
              </a:spcBef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51" name="Line 9"/>
          <p:cNvSpPr>
            <a:spLocks noChangeShapeType="1"/>
          </p:cNvSpPr>
          <p:nvPr/>
        </p:nvSpPr>
        <p:spPr bwMode="auto">
          <a:xfrm flipH="1">
            <a:off x="1530350" y="3233207"/>
            <a:ext cx="2441" cy="2116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square">
            <a:noAutofit/>
          </a:bodyPr>
          <a:lstStyle/>
          <a:p>
            <a:pPr fontAlgn="base">
              <a:spcBef>
                <a:spcPts val="600"/>
              </a:spcBef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52" name="Line 10"/>
          <p:cNvSpPr>
            <a:spLocks noChangeShapeType="1"/>
          </p:cNvSpPr>
          <p:nvPr/>
        </p:nvSpPr>
        <p:spPr bwMode="auto">
          <a:xfrm flipV="1">
            <a:off x="808292" y="3670300"/>
            <a:ext cx="55567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126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753363"/>
              </p:ext>
            </p:extLst>
          </p:nvPr>
        </p:nvGraphicFramePr>
        <p:xfrm>
          <a:off x="940777" y="3276600"/>
          <a:ext cx="5334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6" name="Equation" r:id="rId6" imgW="5778360" imgH="393480" progId="Equation.DSMT4">
                  <p:embed/>
                </p:oleObj>
              </mc:Choice>
              <mc:Fallback>
                <p:oleObj name="Equation" r:id="rId6" imgW="5778360" imgH="393480" progId="Equation.DSMT4">
                  <p:embed/>
                  <p:pic>
                    <p:nvPicPr>
                      <p:cNvPr id="11264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777" y="3276600"/>
                        <a:ext cx="53340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7" name="Rectangle 16"/>
          <p:cNvSpPr>
            <a:spLocks noChangeArrowheads="1"/>
          </p:cNvSpPr>
          <p:nvPr/>
        </p:nvSpPr>
        <p:spPr bwMode="auto">
          <a:xfrm>
            <a:off x="2306520" y="4668689"/>
            <a:ext cx="184731" cy="49244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fontAlgn="base">
              <a:spcBef>
                <a:spcPts val="600"/>
              </a:spcBef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4999404" y="3233207"/>
            <a:ext cx="10746" cy="211560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square">
            <a:noAutofit/>
          </a:bodyPr>
          <a:lstStyle/>
          <a:p>
            <a:pPr fontAlgn="base">
              <a:spcBef>
                <a:spcPts val="600"/>
              </a:spcBef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5562600"/>
            <a:ext cx="8229600" cy="4635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Conclusion: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Cochrane-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Orcutt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has significance levels inflated over 5%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3200" dirty="0"/>
              <a:t>More Extensive Cochrane-</a:t>
            </a:r>
            <a:r>
              <a:rPr lang="en-IN" sz="3200" dirty="0" err="1"/>
              <a:t>Orcutt</a:t>
            </a:r>
            <a:r>
              <a:rPr lang="en-IN" sz="3200" dirty="0"/>
              <a:t> </a:t>
            </a:r>
            <a:br>
              <a:rPr lang="en-IN" sz="3200" dirty="0"/>
            </a:br>
            <a:r>
              <a:rPr lang="en-IN" sz="3200" dirty="0"/>
              <a:t>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60486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6" grpId="0"/>
      <p:bldP spid="112647" grpId="0"/>
      <p:bldP spid="112648" grpId="0"/>
      <p:bldP spid="112649" grpId="0" animBg="1"/>
      <p:bldP spid="112651" grpId="0" animBg="1"/>
      <p:bldP spid="112652" grpId="0" animBg="1"/>
      <p:bldP spid="18" grpId="0" animBg="1"/>
      <p:bldP spid="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459498"/>
            <a:ext cx="8229600" cy="43698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Recall:</a:t>
            </a:r>
          </a:p>
          <a:p>
            <a:pPr marL="0" lvl="1"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Type I error rate: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Probability of rejecting the null when it is true.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typically run hypothesis tests controlling the Type I error rate to be small (commonly </a:t>
            </a:r>
            <a:r>
              <a:rPr lang="en-US" sz="2400" i="1" dirty="0">
                <a:latin typeface="Arial" pitchFamily="34" charset="0"/>
                <a:cs typeface="Arial" pitchFamily="34" charset="0"/>
                <a:sym typeface="Symbol" panose="05050102010706020507" pitchFamily="18" charset="2"/>
              </a:rPr>
              <a:t>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=.05)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We want there to be a small chance of rejecting the null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when it is true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In our case we want there to be a small chance of declaring there is a deterministic trend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sz="2000" i="1" dirty="0">
                <a:latin typeface="Symbol" panose="05050102010706020507" pitchFamily="18" charset="2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000" dirty="0">
                <a:latin typeface="Symbol" panose="05050102010706020507" pitchFamily="18" charset="2"/>
                <a:cs typeface="Arial" panose="020B0604020202020204" pitchFamily="34" charset="0"/>
                <a:sym typeface="Symbol" panose="05050102010706020507" pitchFamily="18" charset="2"/>
              </a:rPr>
              <a:t> 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when it is actually zero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i.e. when the only trending in the data is correlation-based random trends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Comments about Inflated </a:t>
            </a:r>
            <a:br>
              <a:rPr lang="en-IN" sz="3200" dirty="0"/>
            </a:br>
            <a:r>
              <a:rPr lang="en-IN" sz="3200" dirty="0"/>
              <a:t>Rejection Rates</a:t>
            </a:r>
          </a:p>
        </p:txBody>
      </p:sp>
    </p:spTree>
    <p:extLst>
      <p:ext uri="{BB962C8B-B14F-4D97-AF65-F5344CB8AC3E}">
        <p14:creationId xmlns:p14="http://schemas.microsoft.com/office/powerpoint/2010/main" val="9342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2004358"/>
                <a:ext cx="8229600" cy="416784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It’s a difficult problem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has a positive correlation structure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That produces “random trends”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And are difficult to distinguish from “deterministic trends”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Ignoring the correlation structure in the residuals and running a </a:t>
                </a:r>
                <a:r>
                  <a:rPr lang="en-US" sz="2000" b="1" i="1" dirty="0">
                    <a:latin typeface="Arial" pitchFamily="34" charset="0"/>
                    <a:cs typeface="Arial" pitchFamily="34" charset="0"/>
                  </a:rPr>
                  <a:t>standard regression analysis is a very bad idea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The Cochrane-</a:t>
                </a:r>
                <a:r>
                  <a:rPr lang="en-US" sz="2000" dirty="0" err="1">
                    <a:latin typeface="Arial" pitchFamily="34" charset="0"/>
                    <a:cs typeface="Arial" pitchFamily="34" charset="0"/>
                  </a:rPr>
                  <a:t>Orcutt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technique helps adjust for the correlation structure but still rejects the null hypothesis more often than it should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Other methods such as ML (used by SAS) have similar problems with inflated significance levels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See Woodward,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Bottone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, and Gray (1993) for more discussion of these issues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04358"/>
                <a:ext cx="8229600" cy="4167842"/>
              </a:xfrm>
              <a:prstGeom prst="rect">
                <a:avLst/>
              </a:prstGeom>
              <a:blipFill>
                <a:blip r:embed="rId2"/>
                <a:stretch>
                  <a:fillRect l="-667" t="-731" r="-5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155234" y="1513100"/>
                <a:ext cx="2833533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𝑏𝑡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234" y="1513100"/>
                <a:ext cx="283353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dirty="0"/>
              <a:t>Testing for Trend: Summary</a:t>
            </a:r>
          </a:p>
        </p:txBody>
      </p:sp>
    </p:spTree>
    <p:extLst>
      <p:ext uri="{BB962C8B-B14F-4D97-AF65-F5344CB8AC3E}">
        <p14:creationId xmlns:p14="http://schemas.microsoft.com/office/powerpoint/2010/main" val="309544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0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Bonus Material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225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203" name="Text Box 3"/>
          <p:cNvSpPr txBox="1">
            <a:spLocks noChangeArrowheads="1"/>
          </p:cNvSpPr>
          <p:nvPr/>
        </p:nvSpPr>
        <p:spPr bwMode="auto">
          <a:xfrm>
            <a:off x="457200" y="1602000"/>
            <a:ext cx="8229600" cy="12926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Woodward, Bottone, and Gray (1997). </a:t>
            </a:r>
            <a:r>
              <a:rPr lang="en-US" sz="2800" i="1" dirty="0">
                <a:solidFill>
                  <a:srgbClr val="000000"/>
                </a:solidFill>
                <a:latin typeface="Times New Roman" pitchFamily="18" charset="0"/>
              </a:rPr>
              <a:t>Journal of  Agricultural, Biological, and Environmental Statistics</a:t>
            </a:r>
            <a:r>
              <a:rPr lang="en-US" sz="28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2800" i="1" dirty="0">
                <a:solidFill>
                  <a:srgbClr val="000000"/>
                </a:solidFill>
                <a:latin typeface="Times New Roman" pitchFamily="18" charset="0"/>
              </a:rPr>
              <a:t>(JABES)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, 403-416.</a:t>
            </a:r>
          </a:p>
        </p:txBody>
      </p:sp>
      <p:sp>
        <p:nvSpPr>
          <p:cNvPr id="3507205" name="Text Box 5"/>
          <p:cNvSpPr txBox="1">
            <a:spLocks noChangeArrowheads="1"/>
          </p:cNvSpPr>
          <p:nvPr/>
        </p:nvSpPr>
        <p:spPr bwMode="auto">
          <a:xfrm>
            <a:off x="457200" y="2996042"/>
            <a:ext cx="7702062" cy="158865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These authors devised a method for improving the observed significance levels</a:t>
            </a:r>
          </a:p>
          <a:p>
            <a:pPr marL="457200" indent="-4572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Based on a bootstrap = based technique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4757003"/>
            <a:ext cx="8229600" cy="653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3200" b="1" dirty="0" err="1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Bivin</a:t>
            </a:r>
            <a:r>
              <a:rPr lang="en-US" sz="3200" b="1" dirty="0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: let’s talk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Bootstrap Method</a:t>
            </a:r>
          </a:p>
        </p:txBody>
      </p:sp>
    </p:spTree>
    <p:extLst>
      <p:ext uri="{BB962C8B-B14F-4D97-AF65-F5344CB8AC3E}">
        <p14:creationId xmlns:p14="http://schemas.microsoft.com/office/powerpoint/2010/main" val="311734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7203" grpId="0"/>
      <p:bldP spid="350720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4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548722"/>
              </p:ext>
            </p:extLst>
          </p:nvPr>
        </p:nvGraphicFramePr>
        <p:xfrm>
          <a:off x="520700" y="1600200"/>
          <a:ext cx="3657599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9" name="Equation" r:id="rId4" imgW="4876560" imgH="380880" progId="Equation.DSMT4">
                  <p:embed/>
                </p:oleObj>
              </mc:Choice>
              <mc:Fallback>
                <p:oleObj name="Equation" r:id="rId4" imgW="4876560" imgH="380880" progId="Equation.DSMT4">
                  <p:embed/>
                  <p:pic>
                    <p:nvPicPr>
                      <p:cNvPr id="11264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1600200"/>
                        <a:ext cx="3657599" cy="3095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6" name="Text Box 4"/>
          <p:cNvSpPr txBox="1">
            <a:spLocks noChangeArrowheads="1"/>
          </p:cNvSpPr>
          <p:nvPr/>
        </p:nvSpPr>
        <p:spPr bwMode="auto">
          <a:xfrm>
            <a:off x="838200" y="3798967"/>
            <a:ext cx="5702300" cy="159853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marL="457200" indent="-457200"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 50    18.4        27.2        37.2</a:t>
            </a:r>
          </a:p>
          <a:p>
            <a:pPr marL="457200" indent="-457200"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100    16.0        20.0        28.4</a:t>
            </a:r>
          </a:p>
          <a:p>
            <a:pPr marL="457200" indent="-457200"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250     8.0        12.4        17.6</a:t>
            </a:r>
          </a:p>
          <a:p>
            <a:pPr marL="457200" indent="-457200"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1000     4.8         8.4         9.6</a:t>
            </a:r>
          </a:p>
        </p:txBody>
      </p:sp>
      <p:sp>
        <p:nvSpPr>
          <p:cNvPr id="112647" name="Text Box 5"/>
          <p:cNvSpPr txBox="1">
            <a:spLocks noChangeArrowheads="1"/>
          </p:cNvSpPr>
          <p:nvPr/>
        </p:nvSpPr>
        <p:spPr bwMode="auto">
          <a:xfrm>
            <a:off x="457200" y="1930400"/>
            <a:ext cx="8229599" cy="83715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342900" indent="-342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</a:rPr>
              <a:t>b =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0 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(i.e. null hypothesis of zero slope is true)</a:t>
            </a:r>
          </a:p>
          <a:p>
            <a:pPr marL="342900" indent="-342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charset="0"/>
              </a:rPr>
              <a:t>1000 replicates generated from each model</a:t>
            </a:r>
          </a:p>
        </p:txBody>
      </p:sp>
      <p:sp>
        <p:nvSpPr>
          <p:cNvPr id="112648" name="Text Box 6"/>
          <p:cNvSpPr txBox="1">
            <a:spLocks noChangeArrowheads="1"/>
          </p:cNvSpPr>
          <p:nvPr/>
        </p:nvSpPr>
        <p:spPr bwMode="auto">
          <a:xfrm>
            <a:off x="457200" y="2743200"/>
            <a:ext cx="8229600" cy="39625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Observed significance levels for tests </a:t>
            </a:r>
            <a:r>
              <a:rPr lang="en-US" sz="2000" b="1" i="1" dirty="0">
                <a:latin typeface="Times New Roman" pitchFamily="18" charset="0"/>
              </a:rPr>
              <a:t>H</a:t>
            </a:r>
            <a:r>
              <a:rPr lang="en-US" sz="2000" b="1" i="1" baseline="-25000" dirty="0">
                <a:latin typeface="Times New Roman" pitchFamily="18" charset="0"/>
              </a:rPr>
              <a:t> </a:t>
            </a:r>
            <a:r>
              <a:rPr lang="en-US" sz="2000" b="1" baseline="-25000" dirty="0">
                <a:latin typeface="Times New Roman" pitchFamily="18" charset="0"/>
              </a:rPr>
              <a:t>0</a:t>
            </a:r>
            <a:r>
              <a:rPr lang="en-US" sz="2000" b="1" dirty="0">
                <a:latin typeface="Times New Roman" pitchFamily="18" charset="0"/>
              </a:rPr>
              <a:t> : </a:t>
            </a:r>
            <a:r>
              <a:rPr lang="en-US" sz="2000" b="1" i="1" dirty="0">
                <a:latin typeface="Times New Roman" pitchFamily="18" charset="0"/>
              </a:rPr>
              <a:t>b</a:t>
            </a:r>
            <a:r>
              <a:rPr lang="en-US" sz="2000" b="1" dirty="0">
                <a:latin typeface="Times New Roman" pitchFamily="18" charset="0"/>
              </a:rPr>
              <a:t> = 0</a:t>
            </a:r>
            <a:r>
              <a:rPr lang="en-US" sz="2000" b="1" dirty="0">
                <a:latin typeface="Arial" charset="0"/>
              </a:rPr>
              <a:t> </a:t>
            </a:r>
          </a:p>
        </p:txBody>
      </p:sp>
      <p:sp>
        <p:nvSpPr>
          <p:cNvPr id="112649" name="Line 7"/>
          <p:cNvSpPr>
            <a:spLocks noChangeShapeType="1"/>
          </p:cNvSpPr>
          <p:nvPr/>
        </p:nvSpPr>
        <p:spPr bwMode="auto">
          <a:xfrm flipH="1">
            <a:off x="3628292" y="3147800"/>
            <a:ext cx="0" cy="221672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50" name="Line 8"/>
          <p:cNvSpPr>
            <a:spLocks noChangeShapeType="1"/>
          </p:cNvSpPr>
          <p:nvPr/>
        </p:nvSpPr>
        <p:spPr bwMode="auto">
          <a:xfrm>
            <a:off x="5433646" y="3147800"/>
            <a:ext cx="0" cy="221672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51" name="Line 9"/>
          <p:cNvSpPr>
            <a:spLocks noChangeShapeType="1"/>
          </p:cNvSpPr>
          <p:nvPr/>
        </p:nvSpPr>
        <p:spPr bwMode="auto">
          <a:xfrm>
            <a:off x="1822938" y="3147800"/>
            <a:ext cx="0" cy="221672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52" name="Line 10"/>
          <p:cNvSpPr>
            <a:spLocks noChangeShapeType="1"/>
          </p:cNvSpPr>
          <p:nvPr/>
        </p:nvSpPr>
        <p:spPr bwMode="auto">
          <a:xfrm flipV="1">
            <a:off x="1119554" y="3722763"/>
            <a:ext cx="55567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126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983988"/>
              </p:ext>
            </p:extLst>
          </p:nvPr>
        </p:nvGraphicFramePr>
        <p:xfrm>
          <a:off x="1271954" y="3252863"/>
          <a:ext cx="5334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10" name="Equation" r:id="rId6" imgW="5778360" imgH="393480" progId="Equation.DSMT4">
                  <p:embed/>
                </p:oleObj>
              </mc:Choice>
              <mc:Fallback>
                <p:oleObj name="Equation" r:id="rId6" imgW="5778360" imgH="393480" progId="Equation.DSMT4">
                  <p:embed/>
                  <p:pic>
                    <p:nvPicPr>
                      <p:cNvPr id="11264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954" y="3252863"/>
                        <a:ext cx="53340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3" name="Text Box 12"/>
          <p:cNvSpPr txBox="1">
            <a:spLocks noChangeArrowheads="1"/>
          </p:cNvSpPr>
          <p:nvPr/>
        </p:nvSpPr>
        <p:spPr bwMode="auto">
          <a:xfrm>
            <a:off x="2737338" y="3798964"/>
            <a:ext cx="844062" cy="15731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5.9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6.4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3.8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4.1</a:t>
            </a:r>
          </a:p>
        </p:txBody>
      </p:sp>
      <p:sp>
        <p:nvSpPr>
          <p:cNvPr id="112654" name="Text Box 13"/>
          <p:cNvSpPr txBox="1">
            <a:spLocks noChangeArrowheads="1"/>
          </p:cNvSpPr>
          <p:nvPr/>
        </p:nvSpPr>
        <p:spPr bwMode="auto">
          <a:xfrm>
            <a:off x="4519251" y="3798964"/>
            <a:ext cx="914395" cy="15223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8.1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5.3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5.1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3.8</a:t>
            </a:r>
          </a:p>
        </p:txBody>
      </p:sp>
      <p:sp>
        <p:nvSpPr>
          <p:cNvPr id="112655" name="Text Box 14"/>
          <p:cNvSpPr txBox="1">
            <a:spLocks noChangeArrowheads="1"/>
          </p:cNvSpPr>
          <p:nvPr/>
        </p:nvSpPr>
        <p:spPr bwMode="auto">
          <a:xfrm>
            <a:off x="457200" y="5473700"/>
            <a:ext cx="8229599" cy="77365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charset="0"/>
              </a:rPr>
              <a:t>Black: Cochrane-</a:t>
            </a:r>
            <a:r>
              <a:rPr lang="en-US" sz="2000" dirty="0" err="1">
                <a:solidFill>
                  <a:srgbClr val="000000"/>
                </a:solidFill>
                <a:latin typeface="Arial" charset="0"/>
              </a:rPr>
              <a:t>Orcutt</a:t>
            </a:r>
            <a:endParaRPr lang="en-US" sz="2000" dirty="0">
              <a:solidFill>
                <a:srgbClr val="000000"/>
              </a:solidFill>
              <a:latin typeface="Arial" charset="0"/>
            </a:endParaRP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C0000"/>
                </a:solidFill>
                <a:latin typeface="Arial" charset="0"/>
              </a:rPr>
              <a:t>Red italics: Bootstrap</a:t>
            </a:r>
          </a:p>
        </p:txBody>
      </p:sp>
      <p:sp>
        <p:nvSpPr>
          <p:cNvPr id="112656" name="Text Box 15"/>
          <p:cNvSpPr txBox="1">
            <a:spLocks noChangeArrowheads="1"/>
          </p:cNvSpPr>
          <p:nvPr/>
        </p:nvSpPr>
        <p:spPr bwMode="auto">
          <a:xfrm>
            <a:off x="6418385" y="3798964"/>
            <a:ext cx="996461" cy="15858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10.0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7.6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6.4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6.1</a:t>
            </a:r>
          </a:p>
        </p:txBody>
      </p:sp>
      <p:sp>
        <p:nvSpPr>
          <p:cNvPr id="112657" name="Rectangle 16"/>
          <p:cNvSpPr>
            <a:spLocks noChangeArrowheads="1"/>
          </p:cNvSpPr>
          <p:nvPr/>
        </p:nvSpPr>
        <p:spPr bwMode="auto">
          <a:xfrm>
            <a:off x="2596666" y="4429052"/>
            <a:ext cx="184731" cy="49244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dirty="0"/>
              <a:t>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3491837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53" grpId="0"/>
      <p:bldP spid="112654" grpId="0"/>
      <p:bldP spid="112656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295400"/>
            <a:ext cx="8229600" cy="4953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cs typeface="Arial" pitchFamily="34" charset="0"/>
              </a:rPr>
              <a:t>We have discussed the problem of detecting a deterministic trend in time series data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cs typeface="Arial" pitchFamily="34" charset="0"/>
              </a:rPr>
              <a:t>Even if a deterministic trend is detected, caution should be exercised for all but short term forecasts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cs typeface="Arial" pitchFamily="34" charset="0"/>
              </a:rPr>
              <a:t>Unless there is sufficient evidence that current conditions exist into the future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cs typeface="Arial" pitchFamily="34" charset="0"/>
              </a:rPr>
              <a:t>This is essentially the extrapolation problem in the time series setting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cs typeface="Arial" pitchFamily="34" charset="0"/>
              </a:rPr>
              <a:t>We have not discussed the issues involved in testing for deterministic components other than linear trends.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cs typeface="Arial" pitchFamily="34" charset="0"/>
              </a:rPr>
              <a:t>For example, cosine trends can be difficult to distinguish from cyclic nonstationary and near nonstationary behavior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Remarks</a:t>
            </a:r>
          </a:p>
        </p:txBody>
      </p:sp>
    </p:spTree>
    <p:extLst>
      <p:ext uri="{BB962C8B-B14F-4D97-AF65-F5344CB8AC3E}">
        <p14:creationId xmlns:p14="http://schemas.microsoft.com/office/powerpoint/2010/main" val="1571787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73C8EA-858E-D442-BDD3-CA163C47B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219200"/>
            <a:ext cx="8865085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0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57200" y="1602000"/>
            <a:ext cx="8229600" cy="2345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Difference the data (possibly multiple times) until the data appear stationary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Estimate the parameters of the “stationarized data”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Steps for Obtaining an </a:t>
            </a:r>
            <a:br>
              <a:rPr lang="en-IN" sz="3600" dirty="0"/>
            </a:br>
            <a:r>
              <a:rPr lang="en-IN" sz="3600" dirty="0"/>
              <a:t>ARIMA(</a:t>
            </a:r>
            <a:r>
              <a:rPr lang="en-IN" sz="3600" i="1" dirty="0" err="1"/>
              <a:t>p</a:t>
            </a:r>
            <a:r>
              <a:rPr lang="en-IN" sz="3600" dirty="0" err="1"/>
              <a:t>,</a:t>
            </a:r>
            <a:r>
              <a:rPr lang="en-IN" sz="3600" i="1" dirty="0" err="1"/>
              <a:t>d</a:t>
            </a:r>
            <a:r>
              <a:rPr lang="en-IN" sz="3600" dirty="0" err="1"/>
              <a:t>,</a:t>
            </a:r>
            <a:r>
              <a:rPr lang="en-IN" sz="3600" i="1" dirty="0" err="1"/>
              <a:t>q</a:t>
            </a:r>
            <a:r>
              <a:rPr lang="en-IN" sz="3600" dirty="0"/>
              <a:t>) Model</a:t>
            </a:r>
          </a:p>
        </p:txBody>
      </p:sp>
    </p:spTree>
    <p:extLst>
      <p:ext uri="{BB962C8B-B14F-4D97-AF65-F5344CB8AC3E}">
        <p14:creationId xmlns:p14="http://schemas.microsoft.com/office/powerpoint/2010/main" val="26249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39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ACD2-A4C6-E940-B0B8-DAB5A20B8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 Unit Root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383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558" b="55252"/>
          <a:stretch/>
        </p:blipFill>
        <p:spPr>
          <a:xfrm>
            <a:off x="2119313" y="1371600"/>
            <a:ext cx="4905375" cy="2114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4449" y="1134413"/>
            <a:ext cx="1758951" cy="369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Original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3543" y="1121227"/>
            <a:ext cx="2030657" cy="382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196783"/>
            <a:ext cx="8229600" cy="3145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Notes: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We decided to difference the data because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Dramatic wandering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Slowly damping autocorrelations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Differencing the data adds a factor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20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to the final model of the original data (which will be ARIMA)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A feasible decision might also have been to go ahead and model the data using a stationary model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i.e. fit a model (using AIC) to the original data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737900"/>
              </p:ext>
            </p:extLst>
          </p:nvPr>
        </p:nvGraphicFramePr>
        <p:xfrm>
          <a:off x="2982096" y="757080"/>
          <a:ext cx="3179808" cy="38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3" name="Equation" r:id="rId5" imgW="3974760" imgH="482400" progId="Equation.DSMT4">
                  <p:embed/>
                </p:oleObj>
              </mc:Choice>
              <mc:Fallback>
                <p:oleObj name="Equation" r:id="rId5" imgW="3974760" imgH="4824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2096" y="757080"/>
                        <a:ext cx="3179808" cy="38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3B5175B-44D7-2E4D-8C1E-23835B9961ED}"/>
              </a:ext>
            </a:extLst>
          </p:cNvPr>
          <p:cNvSpPr txBox="1"/>
          <p:nvPr/>
        </p:nvSpPr>
        <p:spPr>
          <a:xfrm>
            <a:off x="457200" y="7023100"/>
            <a:ext cx="8229600" cy="1358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ARIMA(2,1,0) data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xd1=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gen.arima.wge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(n=200,phi=c(1.2,-.8),d=1,sn=56)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difference the data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xd1.dif=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(xd1,phi.tr=1)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xd1.dif is the differenced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14350"/>
          </a:xfrm>
        </p:spPr>
        <p:txBody>
          <a:bodyPr/>
          <a:lstStyle/>
          <a:p>
            <a:r>
              <a:rPr lang="en-IN" sz="2800" dirty="0"/>
              <a:t>Model with a Unit Root</a:t>
            </a:r>
          </a:p>
        </p:txBody>
      </p:sp>
    </p:spTree>
    <p:extLst>
      <p:ext uri="{BB962C8B-B14F-4D97-AF65-F5344CB8AC3E}">
        <p14:creationId xmlns:p14="http://schemas.microsoft.com/office/powerpoint/2010/main" val="323053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199" y="457200"/>
            <a:ext cx="8229601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latin typeface="Arial" pitchFamily="34" charset="0"/>
                <a:cs typeface="Arial" pitchFamily="34" charset="0"/>
              </a:rPr>
              <a:t>Review: “Difference” the Data using </a:t>
            </a:r>
            <a:r>
              <a:rPr lang="en-US" sz="2800" b="1" dirty="0" err="1">
                <a:latin typeface="Arial" pitchFamily="34" charset="0"/>
                <a:cs typeface="Arial" pitchFamily="34" charset="0"/>
              </a:rPr>
              <a:t>tswge</a:t>
            </a:r>
            <a:r>
              <a:rPr lang="en-US" sz="28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093" y="1600201"/>
            <a:ext cx="8229601" cy="23621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the following command differences the data in x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x,phi.tr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This simply means that y(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= x(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– x(i-1)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y has length n-1 because x(1) has no x(0) before it.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Example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c(1,3,6,10,25)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x,phi.tr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# shows the 4 differences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093" y="990600"/>
            <a:ext cx="8229601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Arial" pitchFamily="34" charset="0"/>
                <a:cs typeface="Arial" pitchFamily="34" charset="0"/>
              </a:rPr>
              <a:t>tswge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transformation function</a:t>
            </a:r>
            <a:endParaRPr lang="en-US" sz="2400" b="1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F415E-808E-D745-A3AC-4629EC7C4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838" y="4048781"/>
            <a:ext cx="4715662" cy="2535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678FA7-18B1-794E-8379-E57A64439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93" y="4892171"/>
            <a:ext cx="3065107" cy="48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0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4000"/>
              <a:t>Model ID for ARIMA(</a:t>
            </a:r>
            <a:r>
              <a:rPr lang="en-IN" sz="40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4000"/>
              <a:t>, </a:t>
            </a:r>
            <a:r>
              <a:rPr lang="en-IN" sz="4000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4000"/>
              <a:t>, </a:t>
            </a:r>
            <a:r>
              <a:rPr lang="en-IN" sz="4000" i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sz="4000"/>
              <a:t>) Models</a:t>
            </a:r>
            <a:endParaRPr lang="en-IN" sz="4000" dirty="0"/>
          </a:p>
        </p:txBody>
      </p:sp>
      <p:graphicFrame>
        <p:nvGraphicFramePr>
          <p:cNvPr id="1116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441093"/>
              </p:ext>
            </p:extLst>
          </p:nvPr>
        </p:nvGraphicFramePr>
        <p:xfrm>
          <a:off x="2556669" y="1460500"/>
          <a:ext cx="403066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" name="Equation" r:id="rId4" imgW="4368600" imgH="507960" progId="Equation.DSMT4">
                  <p:embed/>
                </p:oleObj>
              </mc:Choice>
              <mc:Fallback>
                <p:oleObj name="Equation" r:id="rId4" imgW="4368600" imgH="507960" progId="Equation.DSMT4">
                  <p:embed/>
                  <p:pic>
                    <p:nvPicPr>
                      <p:cNvPr id="1116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6669" y="1460500"/>
                        <a:ext cx="4030662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2057400"/>
            <a:ext cx="8229600" cy="2895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where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i="1" dirty="0">
                <a:latin typeface="Symbol" panose="05050102010706020507" pitchFamily="18" charset="2"/>
                <a:cs typeface="Arial" pitchFamily="34" charset="0"/>
              </a:rPr>
              <a:t>j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i="1" dirty="0">
                <a:latin typeface="Symbol" panose="05050102010706020507" pitchFamily="18" charset="2"/>
                <a:cs typeface="Arial" pitchFamily="34" charset="0"/>
              </a:rPr>
              <a:t>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order operators, respectively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All roots of </a:t>
            </a:r>
            <a:r>
              <a:rPr lang="en-US" sz="3200" i="1" dirty="0">
                <a:latin typeface="Symbol" panose="05050102010706020507" pitchFamily="18" charset="2"/>
                <a:cs typeface="Arial" pitchFamily="34" charset="0"/>
              </a:rPr>
              <a:t>j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(z) = 0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200" i="1" dirty="0">
                <a:latin typeface="Symbol" panose="05050102010706020507" pitchFamily="18" charset="2"/>
                <a:cs typeface="Arial" pitchFamily="34" charset="0"/>
              </a:rPr>
              <a:t>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(z) = 0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are outside the unit circle</a:t>
            </a:r>
            <a:endParaRPr lang="en-US" sz="3200" dirty="0">
              <a:latin typeface="Symbol" panose="05050102010706020507" pitchFamily="18" charset="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30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55086"/>
          <a:stretch/>
        </p:blipFill>
        <p:spPr>
          <a:xfrm>
            <a:off x="2713086" y="1416249"/>
            <a:ext cx="3717829" cy="1666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2096" y="1249012"/>
            <a:ext cx="151370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Original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9282" y="1241755"/>
            <a:ext cx="209319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364600"/>
              </p:ext>
            </p:extLst>
          </p:nvPr>
        </p:nvGraphicFramePr>
        <p:xfrm>
          <a:off x="2982096" y="757080"/>
          <a:ext cx="3179808" cy="38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7" name="Equation" r:id="rId5" imgW="3974760" imgH="482400" progId="Equation.DSMT4">
                  <p:embed/>
                </p:oleObj>
              </mc:Choice>
              <mc:Fallback>
                <p:oleObj name="Equation" r:id="rId5" imgW="3974760" imgH="4824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2096" y="757080"/>
                        <a:ext cx="3179808" cy="38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3B5175B-44D7-2E4D-8C1E-23835B9961ED}"/>
              </a:ext>
            </a:extLst>
          </p:cNvPr>
          <p:cNvSpPr txBox="1"/>
          <p:nvPr/>
        </p:nvSpPr>
        <p:spPr>
          <a:xfrm>
            <a:off x="457200" y="3163615"/>
            <a:ext cx="8229600" cy="1179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ARIMA(2,1,0) data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xd1=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gen.arima.wge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(n=200,phi=c(1.2,-.8),d=1,sn=56)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difference the data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xd1.dif=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(xd1,phi.tr=1)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xd1.dif is the differenced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250A74-2A0A-9D46-B84F-1ADF3F935C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88" b="4903"/>
          <a:stretch/>
        </p:blipFill>
        <p:spPr>
          <a:xfrm>
            <a:off x="2713086" y="4782658"/>
            <a:ext cx="3717829" cy="16181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F9F4C3-4B0C-D848-81A7-17C4131B57F8}"/>
              </a:ext>
            </a:extLst>
          </p:cNvPr>
          <p:cNvSpPr txBox="1"/>
          <p:nvPr/>
        </p:nvSpPr>
        <p:spPr>
          <a:xfrm>
            <a:off x="2667000" y="4533170"/>
            <a:ext cx="2209800" cy="245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Differenced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EC43E4-B3D0-1448-B4A0-DF54763A08FF}"/>
              </a:ext>
            </a:extLst>
          </p:cNvPr>
          <p:cNvSpPr txBox="1"/>
          <p:nvPr/>
        </p:nvSpPr>
        <p:spPr>
          <a:xfrm>
            <a:off x="4495800" y="4348113"/>
            <a:ext cx="2133600" cy="420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Sample autocorrelations of differenced data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57200" y="242730"/>
            <a:ext cx="8229600" cy="5143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Model with a Unit Root</a:t>
            </a:r>
          </a:p>
        </p:txBody>
      </p:sp>
    </p:spTree>
    <p:extLst>
      <p:ext uri="{BB962C8B-B14F-4D97-AF65-F5344CB8AC3E}">
        <p14:creationId xmlns:p14="http://schemas.microsoft.com/office/powerpoint/2010/main" val="6608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2406" b="5164"/>
          <a:stretch/>
        </p:blipFill>
        <p:spPr>
          <a:xfrm>
            <a:off x="2119313" y="1497496"/>
            <a:ext cx="4905375" cy="2077303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945999"/>
              </p:ext>
            </p:extLst>
          </p:nvPr>
        </p:nvGraphicFramePr>
        <p:xfrm>
          <a:off x="2519712" y="757080"/>
          <a:ext cx="4104576" cy="38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0" name="Equation" r:id="rId4" imgW="5130720" imgH="482400" progId="Equation.DSMT4">
                  <p:embed/>
                </p:oleObj>
              </mc:Choice>
              <mc:Fallback>
                <p:oleObj name="Equation" r:id="rId4" imgW="5130720" imgH="4824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9712" y="757080"/>
                        <a:ext cx="4104576" cy="38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62200" y="1219200"/>
            <a:ext cx="2209800" cy="3247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Differenced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1096754"/>
            <a:ext cx="2133600" cy="4978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Sample autocorrelations of differenced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8" y="3668927"/>
            <a:ext cx="8229601" cy="434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Differenced data (xd1.dif) appear stationary—use AIC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98" y="4027179"/>
            <a:ext cx="8229602" cy="1327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aic5.wge(xd1.dif,p=0:5,q=0:2)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picks AR(2)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(xd1.dif,p=2)  # $phi [1] 1.265005 -0.802240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[1] 0.9293244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mean(xd1)  # -21.22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198" y="5540467"/>
            <a:ext cx="8229601" cy="3721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Final model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5921467"/>
            <a:ext cx="5937250" cy="392375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57200" y="242730"/>
            <a:ext cx="8229600" cy="5143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Model with a Unit Root</a:t>
            </a:r>
          </a:p>
        </p:txBody>
      </p:sp>
    </p:spTree>
    <p:extLst>
      <p:ext uri="{BB962C8B-B14F-4D97-AF65-F5344CB8AC3E}">
        <p14:creationId xmlns:p14="http://schemas.microsoft.com/office/powerpoint/2010/main" val="324830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1958" b="55281"/>
          <a:stretch/>
        </p:blipFill>
        <p:spPr>
          <a:xfrm>
            <a:off x="2119313" y="1193018"/>
            <a:ext cx="4905375" cy="2093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0" y="851385"/>
            <a:ext cx="1688123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Original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838200"/>
            <a:ext cx="315936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B5175B-44D7-2E4D-8C1E-23835B9961ED}"/>
              </a:ext>
            </a:extLst>
          </p:cNvPr>
          <p:cNvSpPr txBox="1"/>
          <p:nvPr/>
        </p:nvSpPr>
        <p:spPr>
          <a:xfrm>
            <a:off x="457200" y="3200400"/>
            <a:ext cx="8458200" cy="25853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ARIMA(2,1,0) data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gen.arima.wge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(n=200,phi=c(1.2,-.8),d=1,sn=56)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Assume it will eventually make it back to a fixed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process mean. That is, it is attracted to a constant mean.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aic5.wge(x) # selects a p = 4, q = 0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est.arma.wge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p = 4, q = 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#phis:  2.3546329 -2.2920782  1.0456011 -0.1101713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0.9295115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mean(x) #-21.21951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63B3F3-6FDF-2F47-93D6-9D37E83E99F4}"/>
                  </a:ext>
                </a:extLst>
              </p:cNvPr>
              <p:cNvSpPr txBox="1"/>
              <p:nvPr/>
            </p:nvSpPr>
            <p:spPr>
              <a:xfrm>
                <a:off x="457200" y="5738336"/>
                <a:ext cx="78486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1−2.35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2.29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  <m:r>
                            <a:rPr lang="en-US" sz="2400" i="1" baseline="300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1.05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  <m:r>
                            <a:rPr lang="en-US" sz="2400" i="1" baseline="300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0.11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  <m:r>
                            <a:rPr lang="en-US" sz="2400" i="1" baseline="300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4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+21.22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63B3F3-6FDF-2F47-93D6-9D37E83E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738336"/>
                <a:ext cx="7848600" cy="369332"/>
              </a:xfrm>
              <a:prstGeom prst="rect">
                <a:avLst/>
              </a:prstGeom>
              <a:blipFill>
                <a:blip r:embed="rId4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8D676A-584C-F14F-AF22-E4FC86B5E205}"/>
                  </a:ext>
                </a:extLst>
              </p:cNvPr>
              <p:cNvSpPr txBox="1"/>
              <p:nvPr/>
            </p:nvSpPr>
            <p:spPr>
              <a:xfrm>
                <a:off x="4038600" y="6107668"/>
                <a:ext cx="15674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=.9295</m:t>
                      </m:r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8D676A-584C-F14F-AF22-E4FC86B5E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6107668"/>
                <a:ext cx="1567480" cy="369332"/>
              </a:xfrm>
              <a:prstGeom prst="rect">
                <a:avLst/>
              </a:prstGeom>
              <a:blipFill>
                <a:blip r:embed="rId5"/>
                <a:stretch>
                  <a:fillRect l="-1946" r="-4280" b="-114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457200" y="309336"/>
            <a:ext cx="8229600" cy="5143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Or … We Could Have Modelled it with a Stationary Model</a:t>
            </a:r>
          </a:p>
        </p:txBody>
      </p:sp>
    </p:spTree>
    <p:extLst>
      <p:ext uri="{BB962C8B-B14F-4D97-AF65-F5344CB8AC3E}">
        <p14:creationId xmlns:p14="http://schemas.microsoft.com/office/powerpoint/2010/main" val="5741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77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722C-DEA3-3446-86BE-BCA7287F4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 Unit Roots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93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mp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9" y="762000"/>
            <a:ext cx="3471863" cy="4543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724400" y="5016668"/>
            <a:ext cx="3276600" cy="640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Stationary AR(2) behavior can now be seen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4400" y="1610158"/>
            <a:ext cx="3276600" cy="639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Nonstationary: no stationary AR(2) behavior visible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24400" y="3265539"/>
            <a:ext cx="3276600" cy="653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Nonstationary: stationary AR(2) behavior not obvious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b="54998"/>
          <a:stretch/>
        </p:blipFill>
        <p:spPr>
          <a:xfrm>
            <a:off x="1431008" y="1524000"/>
            <a:ext cx="2868849" cy="12885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t="51765" b="5268"/>
          <a:stretch/>
        </p:blipFill>
        <p:spPr>
          <a:xfrm>
            <a:off x="1431008" y="3265539"/>
            <a:ext cx="2868849" cy="12302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t="51755" b="5100"/>
          <a:stretch/>
        </p:blipFill>
        <p:spPr>
          <a:xfrm>
            <a:off x="1431008" y="5013039"/>
            <a:ext cx="2868849" cy="1235361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457200" y="228600"/>
            <a:ext cx="8229600" cy="5143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2800" dirty="0"/>
              <a:t>A Model with 2 Unit Roots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4257" y="1342572"/>
            <a:ext cx="1688123" cy="2675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00" b="1" dirty="0"/>
              <a:t>Original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7257" y="1342572"/>
            <a:ext cx="2209800" cy="2675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00" b="1" dirty="0"/>
              <a:t>Sample autocorrelations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88140" y="3047289"/>
            <a:ext cx="18288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00" b="1" dirty="0"/>
              <a:t>Differenced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33913" y="2902517"/>
            <a:ext cx="1694544" cy="4524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00" b="1" dirty="0"/>
              <a:t>Sample autocorrelations</a:t>
            </a:r>
            <a:br>
              <a:rPr lang="en-US" sz="1000" b="1" dirty="0"/>
            </a:br>
            <a:r>
              <a:rPr lang="en-US" sz="1000" b="1" dirty="0"/>
              <a:t>of differenced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56657" y="4650017"/>
            <a:ext cx="12954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00" b="1" dirty="0"/>
              <a:t>Twice </a:t>
            </a:r>
            <a:br>
              <a:rPr lang="en-US" sz="1000" b="1" dirty="0"/>
            </a:br>
            <a:r>
              <a:rPr lang="en-US" sz="1000" b="1" dirty="0"/>
              <a:t>differenced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99657" y="4650017"/>
            <a:ext cx="1755531" cy="5027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00" b="1" dirty="0"/>
              <a:t>Sample autocorrelations</a:t>
            </a:r>
            <a:br>
              <a:rPr lang="en-US" sz="1000" b="1" dirty="0"/>
            </a:br>
            <a:r>
              <a:rPr lang="en-US" sz="1000" b="1" dirty="0"/>
              <a:t>of twice differenced data</a:t>
            </a:r>
          </a:p>
        </p:txBody>
      </p:sp>
    </p:spTree>
    <p:extLst>
      <p:ext uri="{BB962C8B-B14F-4D97-AF65-F5344CB8AC3E}">
        <p14:creationId xmlns:p14="http://schemas.microsoft.com/office/powerpoint/2010/main" val="304709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1219200"/>
            <a:ext cx="8229600" cy="42473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data from the ARIMA(2,2,0) model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gen.arima.wge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(n=200,d=2,phi=c(1.2,-.6),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=132,vara=1)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difference the data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x.d1=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x,phi.tr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difference the data again since the differenced data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   still has nonstationary ARIMA characteristics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    (see previous slide)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x.d2=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(x.d1,phi.tr=1)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 x.d2 appears to be stationary (see previous slide)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aic5.wge(x.d2,p=0:5,q=0:2)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AIC picks an AR(2)  # which seems reasonable from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(x.d2,p=2)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 $phi[1]  1.2724446 -0.6827008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 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[1] 1.026015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mean(x)  # 1512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410200"/>
            <a:ext cx="4848225" cy="4015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Final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11753"/>
            <a:ext cx="7123176" cy="45839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526143"/>
            <a:ext cx="8229600" cy="547914"/>
          </a:xfrm>
        </p:spPr>
        <p:txBody>
          <a:bodyPr/>
          <a:lstStyle/>
          <a:p>
            <a:pPr algn="l"/>
            <a:r>
              <a:rPr lang="en-US" sz="3200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tswge</a:t>
            </a:r>
            <a:r>
              <a:rPr lang="en-US" sz="32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demo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39808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22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217E9-1AB9-6F49-B153-E2EA1688F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Comments about</a:t>
            </a:r>
            <a:br>
              <a:rPr lang="en-US" dirty="0"/>
            </a:br>
            <a:r>
              <a:rPr lang="en-US" dirty="0"/>
              <a:t>ARIMA Models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40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57200" y="3591679"/>
                <a:ext cx="8229600" cy="267849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latin typeface="Arial" panose="020B0604020202020204" pitchFamily="34" charset="0"/>
                    <a:cs typeface="Arial" pitchFamily="34" charset="0"/>
                  </a:rPr>
                  <a:t>Notice that both of the previous ARIMA models had </a:t>
                </a:r>
                <a:r>
                  <a:rPr lang="en-US" sz="2200" i="1" dirty="0">
                    <a:latin typeface="Symbol" panose="05050102010706020507" pitchFamily="18" charset="2"/>
                    <a:cs typeface="Arial" pitchFamily="34" charset="0"/>
                  </a:rPr>
                  <a:t>m </a:t>
                </a:r>
                <a:r>
                  <a:rPr lang="en-US" sz="2200" dirty="0">
                    <a:latin typeface="Symbol" panose="05050102010706020507" pitchFamily="18" charset="2"/>
                    <a:cs typeface="Arial" pitchFamily="34" charset="0"/>
                  </a:rPr>
                  <a:t>= 0</a:t>
                </a:r>
                <a:r>
                  <a:rPr lang="en-US" sz="2200" i="1" dirty="0">
                    <a:latin typeface="Symbol" panose="05050102010706020507" pitchFamily="18" charset="2"/>
                    <a:cs typeface="Arial" pitchFamily="34" charset="0"/>
                  </a:rPr>
                  <a:t>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itchFamily="34" charset="0"/>
                  </a:rPr>
                  <a:t>However, the two sample means were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200" dirty="0">
                            <a:latin typeface="Arial" panose="020B0604020202020204" pitchFamily="34" charset="0"/>
                            <a:cs typeface="Arial" pitchFamily="34" charset="0"/>
                          </a:rPr>
                          <m:t> 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21.22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itchFamily="34" charset="0"/>
                  </a:rPr>
                  <a:t> and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itchFamily="34" charset="0"/>
                  </a:rPr>
                  <a:t>1512</a:t>
                </a:r>
                <a:r>
                  <a:rPr lang="en-US" sz="2200" dirty="0">
                    <a:latin typeface="Arial" panose="020B0604020202020204" pitchFamily="34" charset="0"/>
                    <a:cs typeface="Arial" pitchFamily="34" charset="0"/>
                  </a:rPr>
                  <a:t>, respectively.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itchFamily="34" charset="0"/>
                  </a:rPr>
                  <a:t>This is because there is no attraction to a mean in ARIMA models.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itchFamily="34" charset="0"/>
                  </a:rPr>
                  <a:t>For ARIMA models, you can always write the model in zero mean form.</a:t>
                </a: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91679"/>
                <a:ext cx="8229600" cy="2678491"/>
              </a:xfrm>
              <a:prstGeom prst="rect">
                <a:avLst/>
              </a:prstGeom>
              <a:blipFill>
                <a:blip r:embed="rId3"/>
                <a:stretch>
                  <a:fillRect l="-815" t="-1591" r="-963" b="-4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6AB107B-A78E-DB4D-85AE-2969526FC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" y="3023762"/>
            <a:ext cx="7199376" cy="463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0AB161-08DD-F441-8BF4-522FBDF59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57828"/>
            <a:ext cx="7010400" cy="463296"/>
          </a:xfrm>
          <a:prstGeom prst="rect">
            <a:avLst/>
          </a:prstGeom>
        </p:spPr>
      </p:pic>
      <p:pic>
        <p:nvPicPr>
          <p:cNvPr id="6" name="Picture 5" descr="tmp.gif">
            <a:extLst>
              <a:ext uri="{FF2B5EF4-FFF2-40B4-BE49-F238E27FC236}">
                <a16:creationId xmlns:a16="http://schemas.microsoft.com/office/drawing/2014/main" id="{85427331-0657-1646-AB70-8695DF31E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459" y="2483857"/>
            <a:ext cx="4089083" cy="535115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43D6C47-BE1E-7D4D-B211-389B618A0C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525979"/>
              </p:ext>
            </p:extLst>
          </p:nvPr>
        </p:nvGraphicFramePr>
        <p:xfrm>
          <a:off x="2584450" y="1366934"/>
          <a:ext cx="3975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5" name="Equation" r:id="rId7" imgW="3974760" imgH="482400" progId="Equation.DSMT4">
                  <p:embed/>
                </p:oleObj>
              </mc:Choice>
              <mc:Fallback>
                <p:oleObj name="Equation" r:id="rId7" imgW="3974760" imgH="4824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43D6C47-BE1E-7D4D-B211-389B618A0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84450" y="1366934"/>
                        <a:ext cx="39751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4000" dirty="0"/>
              <a:t>Comments about ARIMA Models</a:t>
            </a:r>
          </a:p>
        </p:txBody>
      </p:sp>
    </p:spTree>
    <p:extLst>
      <p:ext uri="{BB962C8B-B14F-4D97-AF65-F5344CB8AC3E}">
        <p14:creationId xmlns:p14="http://schemas.microsoft.com/office/powerpoint/2010/main" val="161115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>
            <a:noAutofit/>
          </a:bodyPr>
          <a:lstStyle/>
          <a:p>
            <a:r>
              <a:rPr lang="en-IN" dirty="0"/>
              <a:t>Properties of ARIMA Models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1602000"/>
            <a:ext cx="8229600" cy="4626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Recall: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factor dominates the stationary components</a:t>
            </a:r>
          </a:p>
          <a:p>
            <a:pPr marL="764942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 realizations</a:t>
            </a:r>
          </a:p>
          <a:p>
            <a:pPr marL="764942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Autocorrelations</a:t>
            </a:r>
          </a:p>
          <a:p>
            <a:pPr marL="764942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Spectral densities (not shown) all have peaks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  <a:p>
            <a:pPr marL="422041" indent="-42204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&gt;1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domination is even more striking</a:t>
            </a:r>
          </a:p>
          <a:p>
            <a:pPr marL="422041" indent="-42204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true autocorrelations are equal to one for all lags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2041" indent="-42204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sample autocorrelations will always damp (in part because of the way they are calculated)</a:t>
            </a:r>
          </a:p>
          <a:p>
            <a:pPr marL="422041" indent="-42204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Slowly damping sample autocorrelations is an indication of an ARIMA data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23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11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9EA4-FFDF-D64D-8F05-29B2DF4FC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 of Forecasts for ARIMA Models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56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330648"/>
            <a:ext cx="8229600" cy="4255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Fitted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851797"/>
            <a:ext cx="8229600" cy="154876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let xd1 denote the realization that produced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  this model fit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code for forecasting the next 50 values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fore.aruma.wge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(xd1,d=1,phi=c(1.27,-.8),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n.ahead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=50)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361306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 err="1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tswge</a:t>
            </a:r>
            <a:r>
              <a:rPr lang="en-US" sz="2400" dirty="0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 forecasting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734" t="20767" b="26145"/>
          <a:stretch/>
        </p:blipFill>
        <p:spPr>
          <a:xfrm>
            <a:off x="457201" y="4357820"/>
            <a:ext cx="3519714" cy="19575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4430285"/>
            <a:ext cx="4495800" cy="1716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Forecasts essentially forecast the last data value (because of a singe (</a:t>
            </a:r>
            <a:r>
              <a:rPr lang="en-US" sz="2000" dirty="0">
                <a:latin typeface="Symbol" panose="05050102010706020507" pitchFamily="18" charset="2"/>
                <a:cs typeface="Arial" pitchFamily="34" charset="0"/>
              </a:rPr>
              <a:t>1-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Symbol" panose="05050102010706020507" pitchFamily="18" charset="2"/>
                <a:cs typeface="Arial" pitchFamily="34" charset="0"/>
              </a:rPr>
              <a:t>)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factor). The AR(2) factor adds a little cyclic behavior for early steps ahead.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6863"/>
            <a:ext cx="7010400" cy="4632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Forecasting with the ARIMA(2,1,0) Model</a:t>
            </a:r>
          </a:p>
        </p:txBody>
      </p:sp>
    </p:spTree>
    <p:extLst>
      <p:ext uri="{BB962C8B-B14F-4D97-AF65-F5344CB8AC3E}">
        <p14:creationId xmlns:p14="http://schemas.microsoft.com/office/powerpoint/2010/main" val="352280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332000"/>
            <a:ext cx="82296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Fitted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0400" y="4431600"/>
            <a:ext cx="4495798" cy="13233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Forecasts essentially forecast a linear trend determined by the last two data values. The effect of the AR(2) is not noticeable.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21166" b="25926"/>
          <a:stretch/>
        </p:blipFill>
        <p:spPr>
          <a:xfrm>
            <a:off x="457200" y="4372428"/>
            <a:ext cx="3672114" cy="1939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6800"/>
            <a:ext cx="7199376" cy="4632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Forecasting with the ARIMA(2,2,0) Model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2851797"/>
            <a:ext cx="8229600" cy="154876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let x denote the realization that produced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  this model fit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code for forecasting the next 50 values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fore.aruma.wge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=2,phi=c(1.27,-.68),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n.ahead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=50)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2361306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 err="1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tswge</a:t>
            </a:r>
            <a:r>
              <a:rPr lang="en-US" sz="2400" dirty="0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 forecasting code</a:t>
            </a:r>
          </a:p>
        </p:txBody>
      </p:sp>
    </p:spTree>
    <p:extLst>
      <p:ext uri="{BB962C8B-B14F-4D97-AF65-F5344CB8AC3E}">
        <p14:creationId xmlns:p14="http://schemas.microsoft.com/office/powerpoint/2010/main" val="220897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8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4DC7-D8C1-7B47-A7FB-35D6329DFF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ARIMA | Dow Jones </a:t>
            </a:r>
            <a:br>
              <a:rPr lang="en-US" dirty="0"/>
            </a:br>
            <a:r>
              <a:rPr lang="en-US" dirty="0"/>
              <a:t>Example Part 2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20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922" b="55278"/>
          <a:stretch/>
        </p:blipFill>
        <p:spPr>
          <a:xfrm>
            <a:off x="1066799" y="4161172"/>
            <a:ext cx="4905375" cy="2144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135" b="54480"/>
          <a:stretch/>
        </p:blipFill>
        <p:spPr>
          <a:xfrm>
            <a:off x="1066799" y="1609791"/>
            <a:ext cx="4905375" cy="21240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9844" y="1357616"/>
            <a:ext cx="2080841" cy="2679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DOW Jones 2014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08401" y="1367069"/>
            <a:ext cx="2296739" cy="2585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Sample autocorrelations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0257" y="3760875"/>
            <a:ext cx="2333040" cy="528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Sample autocorrelations of differenced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8227" y="3968755"/>
            <a:ext cx="2362200" cy="2694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Differenced DOW data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53602" y="1585293"/>
            <a:ext cx="2075998" cy="766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Nonstationary-like behavior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3602" y="4274711"/>
            <a:ext cx="2075998" cy="805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Looks stationary</a:t>
            </a:r>
          </a:p>
        </p:txBody>
      </p:sp>
      <p:sp>
        <p:nvSpPr>
          <p:cNvPr id="11" name="Title 8"/>
          <p:cNvSpPr txBox="1">
            <a:spLocks/>
          </p:cNvSpPr>
          <p:nvPr/>
        </p:nvSpPr>
        <p:spPr>
          <a:xfrm>
            <a:off x="457200" y="228600"/>
            <a:ext cx="8229600" cy="9035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 2014 DOW Jones Data</a:t>
            </a:r>
          </a:p>
        </p:txBody>
      </p:sp>
    </p:spTree>
    <p:extLst>
      <p:ext uri="{BB962C8B-B14F-4D97-AF65-F5344CB8AC3E}">
        <p14:creationId xmlns:p14="http://schemas.microsoft.com/office/powerpoint/2010/main" val="296099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34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1" y="1647372"/>
            <a:ext cx="8454570" cy="45647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data(dowjones2014)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# redefine for simplicity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=dowjones2014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# difference the data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dow.1=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dow,phi.tr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aic5.wge(dow.1,p=0:5,q=0:2)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# 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picks ARMA(4,1)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est.arma.wge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(dow.1,p=4,q=1)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$phi [1]  0.9265955  0.1355600 -0.0240474 -0.1242563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# $theta [1] 0.9999996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#  $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avar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[1] 12112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 # 16778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20400"/>
            <a:ext cx="822959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tswge</a:t>
            </a:r>
            <a:r>
              <a:rPr lang="en-US" sz="2200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code for differencing and analyzing the differenced data</a:t>
            </a:r>
          </a:p>
        </p:txBody>
      </p:sp>
      <p:sp>
        <p:nvSpPr>
          <p:cNvPr id="5" name="Title 8"/>
          <p:cNvSpPr txBox="1">
            <a:spLocks/>
          </p:cNvSpPr>
          <p:nvPr/>
        </p:nvSpPr>
        <p:spPr>
          <a:xfrm>
            <a:off x="457200" y="228600"/>
            <a:ext cx="8229600" cy="9035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 2014 DOW Jones Data</a:t>
            </a:r>
          </a:p>
        </p:txBody>
      </p:sp>
    </p:spTree>
    <p:extLst>
      <p:ext uri="{BB962C8B-B14F-4D97-AF65-F5344CB8AC3E}">
        <p14:creationId xmlns:p14="http://schemas.microsoft.com/office/powerpoint/2010/main" val="347754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1690" y="1220401"/>
            <a:ext cx="8235109" cy="405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Let’s look at the estimated ARMA(4,1) model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763264"/>
              </p:ext>
            </p:extLst>
          </p:nvPr>
        </p:nvGraphicFramePr>
        <p:xfrm>
          <a:off x="451690" y="1633538"/>
          <a:ext cx="8213339" cy="405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5" name="Equation" r:id="rId3" imgW="8686800" imgH="444240" progId="Equation.DSMT4">
                  <p:embed/>
                </p:oleObj>
              </mc:Choice>
              <mc:Fallback>
                <p:oleObj name="Equation" r:id="rId3" imgW="8686800" imgH="4442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690" y="1633538"/>
                        <a:ext cx="8213339" cy="405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1690" y="2202359"/>
            <a:ext cx="8235109" cy="8311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which factors into the following factors found using</a:t>
            </a:r>
          </a:p>
          <a:p>
            <a:pPr>
              <a:spcBef>
                <a:spcPts val="600"/>
              </a:spcBef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(phi=c(.93,.14,-.02,-.12))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897414"/>
              </p:ext>
            </p:extLst>
          </p:nvPr>
        </p:nvGraphicFramePr>
        <p:xfrm>
          <a:off x="451690" y="3048000"/>
          <a:ext cx="7215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6" name="Equation" r:id="rId5" imgW="7302240" imgH="431640" progId="Equation.DSMT4">
                  <p:embed/>
                </p:oleObj>
              </mc:Choice>
              <mc:Fallback>
                <p:oleObj name="Equation" r:id="rId5" imgW="7302240" imgH="4316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690" y="3048000"/>
                        <a:ext cx="7215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1690" y="3555254"/>
                <a:ext cx="8235109" cy="238834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Notes: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The above is a noninvertible model, but actually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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=.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9999996 </a:t>
                </a: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which is “barely” invertible.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The two factors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</a:t>
                </a:r>
                <a:r>
                  <a:rPr lang="en-US" sz="2000" dirty="0">
                    <a:solidFill>
                      <a:schemeClr val="tx1"/>
                    </a:solidFill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.85</a:t>
                </a:r>
                <a:r>
                  <a:rPr 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(1</a:t>
                </a:r>
                <a:r>
                  <a:rPr lang="en-US" sz="2000" dirty="0">
                    <a:solidFill>
                      <a:schemeClr val="tx1"/>
                    </a:solidFill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.68</a:t>
                </a:r>
                <a:r>
                  <a:rPr 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work to cancel-out the </a:t>
                </a:r>
                <a:b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</a:t>
                </a:r>
                <a:r>
                  <a:rPr lang="en-US" sz="2000" dirty="0">
                    <a:solidFill>
                      <a:schemeClr val="tx1"/>
                    </a:solidFill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.9999996</a:t>
                </a:r>
                <a:r>
                  <a:rPr 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MA factor.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It appears that a smaller order model is called for.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90" y="3555254"/>
                <a:ext cx="8235109" cy="2388346"/>
              </a:xfrm>
              <a:prstGeom prst="rect">
                <a:avLst/>
              </a:prstGeom>
              <a:blipFill>
                <a:blip r:embed="rId7"/>
                <a:stretch>
                  <a:fillRect l="-740" t="-1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8"/>
          <p:cNvSpPr txBox="1">
            <a:spLocks/>
          </p:cNvSpPr>
          <p:nvPr/>
        </p:nvSpPr>
        <p:spPr>
          <a:xfrm>
            <a:off x="457200" y="228600"/>
            <a:ext cx="8229600" cy="9035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 2014 DOW Jones Data</a:t>
            </a:r>
          </a:p>
        </p:txBody>
      </p:sp>
    </p:spTree>
    <p:extLst>
      <p:ext uri="{BB962C8B-B14F-4D97-AF65-F5344CB8AC3E}">
        <p14:creationId xmlns:p14="http://schemas.microsoft.com/office/powerpoint/2010/main" val="137403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220400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We try using BIC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2692" y="1665183"/>
            <a:ext cx="8014108" cy="7014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aic5.wge(dow.1,p=0:5,q=0:2,type='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BIC selects p=0,q=0, i.e. white noise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46" y="3403339"/>
            <a:ext cx="5115892" cy="2352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438400"/>
            <a:ext cx="8229600" cy="7244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Looking again at the differenced data we see that white noise is plausible.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868" y="3403339"/>
            <a:ext cx="2492870" cy="23527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5835908"/>
            <a:ext cx="8077200" cy="422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i="1" dirty="0">
                <a:latin typeface="Arial" pitchFamily="34" charset="0"/>
                <a:cs typeface="Arial" pitchFamily="34" charset="0"/>
              </a:rPr>
              <a:t>We should have modeled it as white noise before applying AIC!</a:t>
            </a:r>
          </a:p>
        </p:txBody>
      </p:sp>
      <p:sp>
        <p:nvSpPr>
          <p:cNvPr id="13" name="Title 8"/>
          <p:cNvSpPr txBox="1">
            <a:spLocks/>
          </p:cNvSpPr>
          <p:nvPr/>
        </p:nvSpPr>
        <p:spPr>
          <a:xfrm>
            <a:off x="457200" y="228600"/>
            <a:ext cx="8229600" cy="9035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 2014 DOW Jones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3290" y="3235960"/>
            <a:ext cx="2130610" cy="2634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Differenced DOW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53691" y="3032760"/>
            <a:ext cx="2409109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Sample autocorrelations of differenced data</a:t>
            </a:r>
          </a:p>
        </p:txBody>
      </p:sp>
    </p:spTree>
    <p:extLst>
      <p:ext uri="{BB962C8B-B14F-4D97-AF65-F5344CB8AC3E}">
        <p14:creationId xmlns:p14="http://schemas.microsoft.com/office/powerpoint/2010/main" val="348304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2" grpId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" y="54864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Burg and ML estimates are better than YW in near “nonstationary” case</a:t>
            </a:r>
            <a:endParaRPr lang="en-US" sz="2000" b="1" dirty="0">
              <a:cs typeface="Arial" panose="020B0604020202020204" pitchFamily="34" charset="0"/>
            </a:endParaRPr>
          </a:p>
        </p:txBody>
      </p:sp>
      <p:graphicFrame>
        <p:nvGraphicFramePr>
          <p:cNvPr id="460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480050"/>
              </p:ext>
            </p:extLst>
          </p:nvPr>
        </p:nvGraphicFramePr>
        <p:xfrm>
          <a:off x="1265238" y="1446212"/>
          <a:ext cx="44037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0" name="Equation" r:id="rId4" imgW="5194080" imgH="482400" progId="Equation.DSMT4">
                  <p:embed/>
                </p:oleObj>
              </mc:Choice>
              <mc:Fallback>
                <p:oleObj name="Equation" r:id="rId4" imgW="5194080" imgH="482400" progId="Equation.DSMT4">
                  <p:embed/>
                  <p:pic>
                    <p:nvPicPr>
                      <p:cNvPr id="4608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238" y="1446212"/>
                        <a:ext cx="4403725" cy="458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57200" y="1970782"/>
            <a:ext cx="8229600" cy="11079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/>
              <a:t>Factor                       Abs </a:t>
            </a:r>
            <a:r>
              <a:rPr lang="en-US" sz="2000" b="1" dirty="0" err="1"/>
              <a:t>recip</a:t>
            </a:r>
            <a:r>
              <a:rPr lang="en-US" sz="2000" b="1" dirty="0"/>
              <a:t>        System </a:t>
            </a:r>
            <a:r>
              <a:rPr lang="en-US" sz="2000" b="1" dirty="0" err="1"/>
              <a:t>freq</a:t>
            </a:r>
            <a:r>
              <a:rPr lang="en-US" sz="2000" b="1" dirty="0"/>
              <a:t> 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1-0.995</a:t>
            </a:r>
            <a:r>
              <a:rPr lang="en-US" sz="2000" i="1" dirty="0"/>
              <a:t>B</a:t>
            </a:r>
            <a:r>
              <a:rPr lang="en-US" sz="2000" dirty="0"/>
              <a:t>                     0.9950                 0.0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1-1.2</a:t>
            </a:r>
            <a:r>
              <a:rPr lang="en-US" sz="2000" i="1" dirty="0"/>
              <a:t>B</a:t>
            </a:r>
            <a:r>
              <a:rPr lang="en-US" sz="2000" dirty="0"/>
              <a:t>+0.8</a:t>
            </a:r>
            <a:r>
              <a:rPr lang="en-US" sz="2000" i="1" dirty="0"/>
              <a:t>B</a:t>
            </a:r>
            <a:r>
              <a:rPr lang="en-US" sz="2000" baseline="30000" dirty="0"/>
              <a:t>2</a:t>
            </a:r>
            <a:r>
              <a:rPr lang="en-US" sz="2000" dirty="0"/>
              <a:t>              0.8944                 0.133</a:t>
            </a:r>
          </a:p>
        </p:txBody>
      </p:sp>
      <p:sp>
        <p:nvSpPr>
          <p:cNvPr id="14" name="Oval 13"/>
          <p:cNvSpPr/>
          <p:nvPr/>
        </p:nvSpPr>
        <p:spPr>
          <a:xfrm>
            <a:off x="2905249" y="2314676"/>
            <a:ext cx="1066800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15" name="Straight Arrow Connector 14"/>
          <p:cNvCxnSpPr>
            <a:stCxn id="16" idx="1"/>
            <a:endCxn id="14" idx="6"/>
          </p:cNvCxnSpPr>
          <p:nvPr/>
        </p:nvCxnSpPr>
        <p:spPr>
          <a:xfrm flipH="1">
            <a:off x="3972049" y="1751806"/>
            <a:ext cx="2657352" cy="7914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29401" y="1446212"/>
            <a:ext cx="2057399" cy="6111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Real root very close to unit circle</a:t>
            </a:r>
          </a:p>
        </p:txBody>
      </p:sp>
      <p:sp>
        <p:nvSpPr>
          <p:cNvPr id="2" name="Rectangle 1"/>
          <p:cNvSpPr/>
          <p:nvPr/>
        </p:nvSpPr>
        <p:spPr>
          <a:xfrm>
            <a:off x="4266270" y="817795"/>
            <a:ext cx="839130" cy="351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Recall the Issues with Parameter Estimation in Stationary Models with Roots </a:t>
            </a:r>
            <a:r>
              <a:rPr lang="en-IN" sz="2400" i="1" dirty="0"/>
              <a:t>Close</a:t>
            </a:r>
            <a:r>
              <a:rPr lang="en-IN" sz="2400" dirty="0"/>
              <a:t> to the Unit Circle</a:t>
            </a:r>
          </a:p>
        </p:txBody>
      </p:sp>
      <p:graphicFrame>
        <p:nvGraphicFramePr>
          <p:cNvPr id="17" name="Group 4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976174"/>
              </p:ext>
            </p:extLst>
          </p:nvPr>
        </p:nvGraphicFramePr>
        <p:xfrm>
          <a:off x="2438401" y="3282603"/>
          <a:ext cx="3886200" cy="210518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44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0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15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4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True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2.195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–1.994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.796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1.34 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–0.57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.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Burg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2.12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–1.90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.75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MLE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2.14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–1.92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.76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624070" y="3156656"/>
            <a:ext cx="521297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i="1" dirty="0">
                <a:solidFill>
                  <a:schemeClr val="bg1"/>
                </a:solidFill>
                <a:latin typeface="Symbol" panose="05050102010706020507" pitchFamily="18" charset="2"/>
                <a:cs typeface="Arial" pitchFamily="34" charset="0"/>
              </a:rPr>
              <a:t>j</a:t>
            </a:r>
            <a:r>
              <a:rPr lang="en-US" sz="2800" baseline="-25000" dirty="0">
                <a:solidFill>
                  <a:schemeClr val="bg1"/>
                </a:solidFill>
                <a:latin typeface="Symbol" panose="05050102010706020507" pitchFamily="18" charset="2"/>
                <a:cs typeface="Arial" pitchFamily="34" charset="0"/>
              </a:rPr>
              <a:t>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04542" y="3137404"/>
            <a:ext cx="521297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i="1" dirty="0">
                <a:solidFill>
                  <a:schemeClr val="bg1"/>
                </a:solidFill>
                <a:latin typeface="Symbol" panose="05050102010706020507" pitchFamily="18" charset="2"/>
                <a:cs typeface="Arial" pitchFamily="34" charset="0"/>
              </a:rPr>
              <a:t>j</a:t>
            </a:r>
            <a:r>
              <a:rPr lang="en-US" sz="2800" baseline="-25000" dirty="0">
                <a:solidFill>
                  <a:schemeClr val="bg1"/>
                </a:solidFill>
                <a:latin typeface="Symbol" panose="05050102010706020507" pitchFamily="18" charset="2"/>
                <a:cs typeface="Arial" pitchFamily="34" charset="0"/>
              </a:rPr>
              <a:t>2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69265" y="3137404"/>
            <a:ext cx="521297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i="1" dirty="0">
                <a:solidFill>
                  <a:schemeClr val="bg1"/>
                </a:solidFill>
                <a:latin typeface="Symbol" panose="05050102010706020507" pitchFamily="18" charset="2"/>
                <a:cs typeface="Arial" pitchFamily="34" charset="0"/>
              </a:rPr>
              <a:t>j</a:t>
            </a:r>
            <a:r>
              <a:rPr lang="en-US" sz="2800" baseline="-25000" dirty="0">
                <a:solidFill>
                  <a:schemeClr val="bg1"/>
                </a:solidFill>
                <a:latin typeface="Symbol" panose="05050102010706020507" pitchFamily="18" charset="2"/>
                <a:cs typeface="Arial" pitchFamily="34" charset="0"/>
              </a:rPr>
              <a:t>3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4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  <p:bldP spid="16" grpId="0" animBg="1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72435"/>
              </p:ext>
            </p:extLst>
          </p:nvPr>
        </p:nvGraphicFramePr>
        <p:xfrm>
          <a:off x="627394" y="1600200"/>
          <a:ext cx="2993205" cy="335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2" name="Equation" r:id="rId3" imgW="3492360" imgH="406080" progId="Equation.DSMT4">
                  <p:embed/>
                </p:oleObj>
              </mc:Choice>
              <mc:Fallback>
                <p:oleObj name="Equation" r:id="rId3" imgW="3492360" imgH="4060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7394" y="1600200"/>
                        <a:ext cx="2993205" cy="335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1220400"/>
            <a:ext cx="8229600" cy="4342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Final model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548701"/>
              </p:ext>
            </p:extLst>
          </p:nvPr>
        </p:nvGraphicFramePr>
        <p:xfrm>
          <a:off x="627394" y="2819400"/>
          <a:ext cx="4372778" cy="319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3" name="Equation" r:id="rId5" imgW="5041800" imgH="368280" progId="Equation.DSMT4">
                  <p:embed/>
                </p:oleObj>
              </mc:Choice>
              <mc:Fallback>
                <p:oleObj name="Equation" r:id="rId5" imgW="5041800" imgH="36828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7394" y="2819400"/>
                        <a:ext cx="4372778" cy="319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348014"/>
              </p:ext>
            </p:extLst>
          </p:nvPr>
        </p:nvGraphicFramePr>
        <p:xfrm>
          <a:off x="627394" y="2017141"/>
          <a:ext cx="3271323" cy="64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4" name="Equation" r:id="rId7" imgW="3771720" imgH="749160" progId="Equation.DSMT4">
                  <p:embed/>
                </p:oleObj>
              </mc:Choice>
              <mc:Fallback>
                <p:oleObj name="Equation" r:id="rId7" imgW="3771720" imgH="74916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94" y="2017141"/>
                        <a:ext cx="3271323" cy="649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3215958"/>
            <a:ext cx="7521072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So, we can write the model </a:t>
            </a:r>
            <a:r>
              <a:rPr lang="en-US" sz="2000" b="1" i="1" dirty="0">
                <a:latin typeface="Arial" pitchFamily="34" charset="0"/>
                <a:cs typeface="Arial" pitchFamily="34" charset="0"/>
              </a:rPr>
              <a:t>without the mean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3788228"/>
            <a:ext cx="8229600" cy="798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This is true for all ARIMA models with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2000" dirty="0">
                <a:latin typeface="Arial" pitchFamily="34" charset="0"/>
                <a:cs typeface="Arial" pitchFamily="34" charset="0"/>
                <a:sym typeface="Symbol" panose="05050102010706020507" pitchFamily="18" charset="2"/>
              </a:rPr>
              <a:t>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2687" y="3754422"/>
            <a:ext cx="4953000" cy="830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4683123"/>
            <a:ext cx="8229600" cy="7512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We could have written the final models for the ARIMA(2,1,0) and ARIMA(2,2,0) examples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without a mean.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8"/>
          <p:cNvSpPr txBox="1">
            <a:spLocks/>
          </p:cNvSpPr>
          <p:nvPr/>
        </p:nvSpPr>
        <p:spPr>
          <a:xfrm>
            <a:off x="457200" y="228600"/>
            <a:ext cx="8229600" cy="9035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 2014 DOW Jones Data</a:t>
            </a:r>
          </a:p>
        </p:txBody>
      </p:sp>
    </p:spTree>
    <p:extLst>
      <p:ext uri="{BB962C8B-B14F-4D97-AF65-F5344CB8AC3E}">
        <p14:creationId xmlns:p14="http://schemas.microsoft.com/office/powerpoint/2010/main" val="185870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build="p" bldLvl="2"/>
      <p:bldP spid="12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873333"/>
              </p:ext>
            </p:extLst>
          </p:nvPr>
        </p:nvGraphicFramePr>
        <p:xfrm>
          <a:off x="621100" y="1598401"/>
          <a:ext cx="1537804" cy="34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37" name="Equation" r:id="rId3" imgW="2019240" imgH="380880" progId="Equation.DSMT4">
                  <p:embed/>
                </p:oleObj>
              </mc:Choice>
              <mc:Fallback>
                <p:oleObj name="Equation" r:id="rId3" imgW="2019240" imgH="380880" progId="Equation.DSMT4">
                  <p:embed/>
                  <p:pic>
                    <p:nvPicPr>
                      <p:cNvPr id="5" name="Object 4"/>
                      <p:cNvPicPr preferRelativeResize="0"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1100" y="1598401"/>
                        <a:ext cx="1537804" cy="34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1219200"/>
            <a:ext cx="8229600" cy="4573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DOW Jones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200" y="3046200"/>
                <a:ext cx="8229600" cy="124649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We found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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using the R command </a:t>
                </a: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sd</a:t>
                </a:r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sd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(dow.1)</a:t>
                </a:r>
              </a:p>
              <a:p>
                <a:pPr marL="363538"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squaring the result.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046200"/>
                <a:ext cx="8229600" cy="1246495"/>
              </a:xfrm>
              <a:prstGeom prst="rect">
                <a:avLst/>
              </a:prstGeom>
              <a:blipFill>
                <a:blip r:embed="rId5"/>
                <a:stretch>
                  <a:fillRect l="-667" t="-3922" b="-24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70647" y="4710125"/>
            <a:ext cx="5639867" cy="14385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Forecasts from this model will simply repeat the last data value for all steps ahead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It’s difficult to predict the DOW!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1" y="2004799"/>
                <a:ext cx="8229599" cy="10668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Note that the differenced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=(1−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is white noise,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So we can estimate the white noise variance as the sample variance of the differenced DOW data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2004799"/>
                <a:ext cx="8229599" cy="1066802"/>
              </a:xfrm>
              <a:prstGeom prst="rect">
                <a:avLst/>
              </a:prstGeom>
              <a:blipFill>
                <a:blip r:embed="rId6"/>
                <a:stretch>
                  <a:fillRect l="-741" t="-2857" r="-1407" b="-1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57200" y="4328233"/>
            <a:ext cx="3546428" cy="398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Final model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876562"/>
              </p:ext>
            </p:extLst>
          </p:nvPr>
        </p:nvGraphicFramePr>
        <p:xfrm>
          <a:off x="2194128" y="4321724"/>
          <a:ext cx="2609745" cy="405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38" name="Equation" r:id="rId7" imgW="3670200" imgH="482400" progId="Equation.DSMT4">
                  <p:embed/>
                </p:oleObj>
              </mc:Choice>
              <mc:Fallback>
                <p:oleObj name="Equation" r:id="rId7" imgW="3670200" imgH="482400" progId="Equation.DSMT4">
                  <p:embed/>
                  <p:pic>
                    <p:nvPicPr>
                      <p:cNvPr id="11" name="Object 10"/>
                      <p:cNvPicPr preferRelativeResize="0"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4128" y="4321724"/>
                        <a:ext cx="2609745" cy="405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1860482-BE2B-A44F-96AA-0CB9BD2806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0447" y="4581503"/>
            <a:ext cx="2196353" cy="1819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FB259D-2540-6843-BC63-4CA98A8F5C2E}"/>
              </a:ext>
            </a:extLst>
          </p:cNvPr>
          <p:cNvSpPr txBox="1"/>
          <p:nvPr/>
        </p:nvSpPr>
        <p:spPr>
          <a:xfrm>
            <a:off x="6705600" y="4260081"/>
            <a:ext cx="1886857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DOW Jones</a:t>
            </a:r>
          </a:p>
        </p:txBody>
      </p:sp>
      <p:sp>
        <p:nvSpPr>
          <p:cNvPr id="14" name="Title 8"/>
          <p:cNvSpPr txBox="1">
            <a:spLocks/>
          </p:cNvSpPr>
          <p:nvPr/>
        </p:nvSpPr>
        <p:spPr>
          <a:xfrm>
            <a:off x="457200" y="228600"/>
            <a:ext cx="8229600" cy="9035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 2014 DOW Jones Data</a:t>
            </a:r>
          </a:p>
        </p:txBody>
      </p:sp>
    </p:spTree>
    <p:extLst>
      <p:ext uri="{BB962C8B-B14F-4D97-AF65-F5344CB8AC3E}">
        <p14:creationId xmlns:p14="http://schemas.microsoft.com/office/powerpoint/2010/main" val="368456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uiExpand="1" build="p"/>
      <p:bldP spid="3" grpId="0"/>
      <p:bldP spid="10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5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201-A27B-0444-9D3E-F44384EB14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More General Approach to ARIMA Model ID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0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To this point, our approach (Box-Jenkins) for detecting and removing stationarities is as follows: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419670"/>
            <a:ext cx="8229600" cy="2308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If data are wandering and sample autocorrelations damp slowly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i="1" dirty="0">
                <a:latin typeface="Arial" pitchFamily="34" charset="0"/>
                <a:cs typeface="Arial" pitchFamily="34" charset="0"/>
              </a:rPr>
              <a:t>Difference the data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If differenced data still show evidence of a unit root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i="1" dirty="0">
                <a:latin typeface="Arial" pitchFamily="34" charset="0"/>
                <a:cs typeface="Arial" pitchFamily="34" charset="0"/>
              </a:rPr>
              <a:t>Difference the data again, etc.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/>
              <a:t>A More General Approach </a:t>
            </a:r>
            <a:br>
              <a:rPr lang="en-IN" sz="3200"/>
            </a:br>
            <a:r>
              <a:rPr lang="en-IN" sz="3200"/>
              <a:t>for Detecting Nonstationarities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6247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46184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ARIMA is an extension of the ARMA model to allow one or more factors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in the model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That is, ARIMA models include roots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on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the unit circle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For ARIMA models, these roots are +1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ARIMA models are not the only extension of ARMA models that have roots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on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the unit circle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These roots may be complex. These models include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Seasonal models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Cyclic ARUMA models (see Woodward, et al., 2017; but not covered here)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A More General Approach </a:t>
            </a:r>
            <a:br>
              <a:rPr lang="en-IN" sz="3200" dirty="0"/>
            </a:br>
            <a:r>
              <a:rPr lang="en-IN" sz="3200" dirty="0"/>
              <a:t>for Detecting </a:t>
            </a:r>
            <a:r>
              <a:rPr lang="en-IN" sz="3200" dirty="0" err="1"/>
              <a:t>Nonstationarities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1834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11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1B349-339F-B043-8010-5245836A4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Tiao</a:t>
            </a:r>
            <a:r>
              <a:rPr lang="en-US" dirty="0"/>
              <a:t>/</a:t>
            </a:r>
            <a:r>
              <a:rPr lang="en-US" dirty="0" err="1"/>
              <a:t>Tsay</a:t>
            </a:r>
            <a:r>
              <a:rPr lang="en-US" dirty="0"/>
              <a:t> and </a:t>
            </a:r>
            <a:r>
              <a:rPr lang="en-US" dirty="0" err="1"/>
              <a:t>Overfit</a:t>
            </a:r>
            <a:r>
              <a:rPr lang="en-US" dirty="0"/>
              <a:t> Tables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 Unit Root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42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685800"/>
            <a:ext cx="8229600" cy="3595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Result (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Tiao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Tsay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) (loosely stated):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If a high order AR(p) model is fit to a realization from a nonstationary model with roots on the unit circle, then factors associated with these roots will “show up” in the factor table.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nonstationary behavior will “show up” in factor tables for a wide range of orders p.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Fitting several high order models to a set of data to identify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nonstationarities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is called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overfitting.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4335800"/>
            <a:ext cx="8229600" cy="183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Overfitting using the 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tswge</a:t>
            </a:r>
            <a:r>
              <a:rPr lang="en-US" sz="24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package:</a:t>
            </a:r>
          </a:p>
          <a:p>
            <a:pPr>
              <a:spcBef>
                <a:spcPts val="600"/>
              </a:spcBef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use Burg estimates (always stationary)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MLE would be ok</a:t>
            </a:r>
          </a:p>
        </p:txBody>
      </p:sp>
    </p:spTree>
    <p:extLst>
      <p:ext uri="{BB962C8B-B14F-4D97-AF65-F5344CB8AC3E}">
        <p14:creationId xmlns:p14="http://schemas.microsoft.com/office/powerpoint/2010/main" val="99232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/>
      <p:bldP spid="4" grpId="0" build="p" bldLvl="3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753" b="55181"/>
          <a:stretch/>
        </p:blipFill>
        <p:spPr>
          <a:xfrm>
            <a:off x="2119313" y="2221230"/>
            <a:ext cx="4905375" cy="21084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55277" y="1899135"/>
            <a:ext cx="1688123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Original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6331" y="1885949"/>
            <a:ext cx="3023821" cy="3825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788759"/>
              </p:ext>
            </p:extLst>
          </p:nvPr>
        </p:nvGraphicFramePr>
        <p:xfrm>
          <a:off x="2584450" y="1385556"/>
          <a:ext cx="3975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1" name="Equation" r:id="rId5" imgW="3974760" imgH="482400" progId="Equation.DSMT4">
                  <p:embed/>
                </p:oleObj>
              </mc:Choice>
              <mc:Fallback>
                <p:oleObj name="Equation" r:id="rId5" imgW="3974760" imgH="4824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4450" y="1385556"/>
                        <a:ext cx="39751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7200" y="4464783"/>
            <a:ext cx="8229600" cy="1707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ARIMA(2,1,0) data as before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xd1=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gen.arima.wge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(n=200,phi=c(1.2,-.8),d=1,sn=56)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fit an AR(6) and AR(8) to this realization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(xd1,p=6,type='burg')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(xd1,p=8,type='burg')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dirty="0"/>
              <a:t>Recall: ARIMA(2,1,0) Model </a:t>
            </a:r>
          </a:p>
        </p:txBody>
      </p:sp>
    </p:spTree>
    <p:extLst>
      <p:ext uri="{BB962C8B-B14F-4D97-AF65-F5344CB8AC3E}">
        <p14:creationId xmlns:p14="http://schemas.microsoft.com/office/powerpoint/2010/main" val="429435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173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482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YW and Burg estimates </a:t>
            </a:r>
            <a:r>
              <a:rPr lang="en-US" sz="3200" dirty="0">
                <a:solidFill>
                  <a:srgbClr val="FC0000"/>
                </a:solidFill>
                <a:latin typeface="Arial" pitchFamily="34" charset="0"/>
                <a:cs typeface="Arial" pitchFamily="34" charset="0"/>
              </a:rPr>
              <a:t>always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produce stationary AR models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Even if data are from an ARIMA model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ML estimates may produce nonstationary models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However, the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nonstationarity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is often due to roots inside the unit circle rather than on the unit circle like </a:t>
            </a:r>
            <a:r>
              <a:rPr lang="en-US" sz="2800" i="1" dirty="0">
                <a:latin typeface="Arial" pitchFamily="34" charset="0"/>
                <a:cs typeface="Arial" pitchFamily="34" charset="0"/>
              </a:rPr>
              <a:t>(1-B)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i.e. unacceptable models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Model ID in Nonstationary Case: </a:t>
            </a:r>
            <a:br>
              <a:rPr lang="en-IN" sz="3200" dirty="0"/>
            </a:br>
            <a:r>
              <a:rPr lang="en-IN" sz="3200" dirty="0"/>
              <a:t>General Comments</a:t>
            </a:r>
          </a:p>
        </p:txBody>
      </p:sp>
    </p:spTree>
    <p:extLst>
      <p:ext uri="{BB962C8B-B14F-4D97-AF65-F5344CB8AC3E}">
        <p14:creationId xmlns:p14="http://schemas.microsoft.com/office/powerpoint/2010/main" val="129491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5173" grpId="0" build="p" bldLvl="4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237" name="Text Box 5"/>
          <p:cNvSpPr txBox="1">
            <a:spLocks noChangeArrowheads="1"/>
          </p:cNvSpPr>
          <p:nvPr/>
        </p:nvSpPr>
        <p:spPr bwMode="auto">
          <a:xfrm>
            <a:off x="4419600" y="1557948"/>
            <a:ext cx="1676400" cy="906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Absolute reciprocal </a:t>
            </a:r>
            <a:br>
              <a:rPr lang="en-US" dirty="0"/>
            </a:br>
            <a:r>
              <a:rPr lang="en-US" dirty="0"/>
              <a:t>of root</a:t>
            </a:r>
          </a:p>
        </p:txBody>
      </p:sp>
      <p:sp>
        <p:nvSpPr>
          <p:cNvPr id="3551238" name="Text Box 6"/>
          <p:cNvSpPr txBox="1">
            <a:spLocks noChangeArrowheads="1"/>
          </p:cNvSpPr>
          <p:nvPr/>
        </p:nvSpPr>
        <p:spPr bwMode="auto">
          <a:xfrm>
            <a:off x="7117006" y="1557948"/>
            <a:ext cx="1264994" cy="880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System</a:t>
            </a:r>
            <a:br>
              <a:rPr lang="en-US" dirty="0"/>
            </a:br>
            <a:r>
              <a:rPr lang="en-US" dirty="0"/>
              <a:t>frequency (</a:t>
            </a:r>
            <a:r>
              <a:rPr lang="en-US" i="1" dirty="0">
                <a:latin typeface="Times New Roman" pitchFamily="18" charset="0"/>
              </a:rPr>
              <a:t>f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</p:txBody>
      </p:sp>
      <p:sp>
        <p:nvSpPr>
          <p:cNvPr id="3551239" name="Text Box 7"/>
          <p:cNvSpPr txBox="1">
            <a:spLocks noChangeArrowheads="1"/>
          </p:cNvSpPr>
          <p:nvPr/>
        </p:nvSpPr>
        <p:spPr bwMode="auto">
          <a:xfrm>
            <a:off x="847366" y="2100815"/>
            <a:ext cx="1899138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AR factor</a:t>
            </a:r>
          </a:p>
        </p:txBody>
      </p:sp>
      <p:sp>
        <p:nvSpPr>
          <p:cNvPr id="3551240" name="Line 8"/>
          <p:cNvSpPr>
            <a:spLocks noChangeShapeType="1"/>
          </p:cNvSpPr>
          <p:nvPr/>
        </p:nvSpPr>
        <p:spPr bwMode="auto">
          <a:xfrm>
            <a:off x="4390292" y="2451652"/>
            <a:ext cx="133496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noAutofit/>
          </a:bodyPr>
          <a:lstStyle/>
          <a:p>
            <a:pPr>
              <a:spcBef>
                <a:spcPts val="600"/>
              </a:spcBef>
            </a:pPr>
            <a:endParaRPr lang="en-US"/>
          </a:p>
        </p:txBody>
      </p:sp>
      <p:sp>
        <p:nvSpPr>
          <p:cNvPr id="3551241" name="Line 9"/>
          <p:cNvSpPr>
            <a:spLocks noChangeShapeType="1"/>
          </p:cNvSpPr>
          <p:nvPr/>
        </p:nvSpPr>
        <p:spPr bwMode="auto">
          <a:xfrm>
            <a:off x="6974498" y="2451652"/>
            <a:ext cx="1336431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noAutofit/>
          </a:bodyPr>
          <a:lstStyle/>
          <a:p>
            <a:pPr>
              <a:spcBef>
                <a:spcPts val="600"/>
              </a:spcBef>
            </a:pPr>
            <a:endParaRPr lang="en-US"/>
          </a:p>
        </p:txBody>
      </p:sp>
      <p:sp>
        <p:nvSpPr>
          <p:cNvPr id="3551242" name="Line 10"/>
          <p:cNvSpPr>
            <a:spLocks noChangeShapeType="1"/>
          </p:cNvSpPr>
          <p:nvPr/>
        </p:nvSpPr>
        <p:spPr bwMode="auto">
          <a:xfrm>
            <a:off x="920262" y="2451652"/>
            <a:ext cx="18991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noAutofit/>
          </a:bodyPr>
          <a:lstStyle/>
          <a:p>
            <a:pPr>
              <a:spcBef>
                <a:spcPts val="600"/>
              </a:spcBef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2951" y="1221100"/>
            <a:ext cx="5298098" cy="455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AR(6) fit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476500"/>
            <a:ext cx="8229600" cy="140578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1-0.9944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			0.9944           	0.0000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1-1.1978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+0.7584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	0.8708		       0.1293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1-0.4472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+0.0881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	0.2967		       0.1142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1+0.2879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	0.2879		       0.5000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905250"/>
            <a:ext cx="8229600" cy="143093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1-0.9951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	0.9951       		0.0000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1-1.1324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+0.7314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	0.8552      		0.1348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1-1.0807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+0.4241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	0.6513      		0.0943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1+0.4968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		0.4968       		0.5000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1+0.3615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+0.2464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	0.4964       		0.3093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22951" y="3543300"/>
            <a:ext cx="529809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AR(8) fit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65810" y="2451652"/>
            <a:ext cx="7550419" cy="3541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81885" y="3896140"/>
            <a:ext cx="7550419" cy="3541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346017"/>
            <a:ext cx="8229600" cy="9404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Key point: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Even though the data are not from an AR(6) or AR(8), the factor close to 1-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>
                <a:latin typeface="Arial" pitchFamily="34" charset="0"/>
                <a:cs typeface="Arial" pitchFamily="34" charset="0"/>
              </a:rPr>
              <a:t> shows up in both factor tables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IN" sz="3600" dirty="0" err="1"/>
              <a:t>Overfit</a:t>
            </a:r>
            <a:r>
              <a:rPr lang="en-IN" sz="3600" dirty="0"/>
              <a:t> Tables for ARIMA(2,1,0) Data</a:t>
            </a:r>
          </a:p>
        </p:txBody>
      </p:sp>
    </p:spTree>
    <p:extLst>
      <p:ext uri="{BB962C8B-B14F-4D97-AF65-F5344CB8AC3E}">
        <p14:creationId xmlns:p14="http://schemas.microsoft.com/office/powerpoint/2010/main" val="172993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5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5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5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5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5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5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1237" grpId="0"/>
      <p:bldP spid="3551238" grpId="0"/>
      <p:bldP spid="3551239" grpId="0"/>
      <p:bldP spid="3551240" grpId="0" animBg="1"/>
      <p:bldP spid="3551241" grpId="0" animBg="1"/>
      <p:bldP spid="3551242" grpId="0" animBg="1"/>
      <p:bldP spid="2" grpId="0"/>
      <p:bldP spid="3" grpId="0"/>
      <p:bldP spid="4" grpId="0"/>
      <p:bldP spid="28" grpId="0"/>
      <p:bldP spid="5" grpId="0" animBg="1"/>
      <p:bldP spid="29" grpId="0" animBg="1"/>
      <p:bldP spid="6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1"/>
            <a:ext cx="8229600" cy="722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We previously analyzed these data and we decided to difference the data because: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362201"/>
            <a:ext cx="8229600" cy="1504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The data are wandering and sample autocorrelations damp slowly.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We only differenced once because the differenced data appeared to be stationary.</a:t>
            </a:r>
            <a:endParaRPr lang="en-US" sz="22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967877"/>
            <a:ext cx="8229600" cy="22614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b="1" dirty="0">
                <a:latin typeface="Arial" pitchFamily="34" charset="0"/>
                <a:cs typeface="Arial" pitchFamily="34" charset="0"/>
              </a:rPr>
              <a:t>Using overfitting: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We decide to difference the data because the near 1-</a:t>
            </a:r>
            <a:r>
              <a:rPr lang="en-US" sz="2200" i="1" dirty="0">
                <a:latin typeface="Arial" pitchFamily="34" charset="0"/>
                <a:cs typeface="Arial" pitchFamily="34" charset="0"/>
              </a:rPr>
              <a:t>B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factor continued to show up in high order Burg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overfits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The differenced data will likely appear to be stationary after differencing because only one factor near 1-</a:t>
            </a:r>
            <a:r>
              <a:rPr lang="en-US" sz="2200" i="1" dirty="0">
                <a:latin typeface="Arial" pitchFamily="34" charset="0"/>
                <a:cs typeface="Arial" pitchFamily="34" charset="0"/>
              </a:rPr>
              <a:t>B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appears in the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overfit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tables.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Recall for ARIMA(2,1,0) Data</a:t>
            </a:r>
          </a:p>
        </p:txBody>
      </p:sp>
    </p:spTree>
    <p:extLst>
      <p:ext uri="{BB962C8B-B14F-4D97-AF65-F5344CB8AC3E}">
        <p14:creationId xmlns:p14="http://schemas.microsoft.com/office/powerpoint/2010/main" val="177067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6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602000"/>
            <a:ext cx="8229600" cy="1179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Since the factor tables suggest a factor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we difference the data and come up with the same model </a:t>
            </a:r>
            <a:br>
              <a:rPr lang="en-US" sz="2400" dirty="0">
                <a:latin typeface="Arial" pitchFamily="34" charset="0"/>
                <a:cs typeface="Arial" pitchFamily="34" charset="0"/>
              </a:rPr>
            </a:br>
            <a:r>
              <a:rPr lang="en-US" sz="2400" dirty="0">
                <a:latin typeface="Arial" pitchFamily="34" charset="0"/>
                <a:cs typeface="Arial" pitchFamily="34" charset="0"/>
              </a:rPr>
              <a:t>as before: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4150"/>
            <a:ext cx="7010400" cy="463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3174492"/>
            <a:ext cx="8229600" cy="12289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As mentioned with the DOW data, we can write the model without a mean, i.e.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93692"/>
            <a:ext cx="5254752" cy="4450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4953000"/>
            <a:ext cx="8229600" cy="1257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Question: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How do you use overfitting to detect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more than one unit root?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" y="4953000"/>
            <a:ext cx="8229600" cy="1257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 err="1"/>
              <a:t>Modeling</a:t>
            </a:r>
            <a:r>
              <a:rPr lang="en-IN" sz="3200" dirty="0"/>
              <a:t> the ARIMA(2,1,0) </a:t>
            </a:r>
            <a:br>
              <a:rPr lang="en-IN" sz="3200" dirty="0"/>
            </a:br>
            <a:r>
              <a:rPr lang="en-IN" sz="3200" dirty="0"/>
              <a:t>Data using Overfitting</a:t>
            </a:r>
          </a:p>
        </p:txBody>
      </p:sp>
    </p:spTree>
    <p:extLst>
      <p:ext uri="{BB962C8B-B14F-4D97-AF65-F5344CB8AC3E}">
        <p14:creationId xmlns:p14="http://schemas.microsoft.com/office/powerpoint/2010/main" val="118239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/>
      <p:bldP spid="12" grpId="0" uiExpand="1" build="p" bldLvl="2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93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6898-B606-4749-9FAE-55DCB073E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Overfit</a:t>
            </a:r>
            <a:r>
              <a:rPr lang="en-US" dirty="0"/>
              <a:t> Factor Tables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 Unit Roots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423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6800" y="2688566"/>
            <a:ext cx="7162800" cy="13234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Question: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How do you use overfitting to detect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more than one unit root?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66800" y="2590800"/>
            <a:ext cx="7162800" cy="1518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b="55212"/>
          <a:stretch/>
        </p:blipFill>
        <p:spPr>
          <a:xfrm>
            <a:off x="2119313" y="2211531"/>
            <a:ext cx="4905375" cy="2192801"/>
          </a:xfrm>
          <a:prstGeom prst="rect">
            <a:avLst/>
          </a:prstGeom>
        </p:spPr>
      </p:pic>
      <p:pic>
        <p:nvPicPr>
          <p:cNvPr id="4" name="Picture 3" descr="tmp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306" y="1396864"/>
            <a:ext cx="4243388" cy="5553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79334" y="1952172"/>
            <a:ext cx="190303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Original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1" y="1952172"/>
            <a:ext cx="288834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Sample autocorrelations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" y="4403097"/>
            <a:ext cx="8229600" cy="17691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ARIMA(2,2,0) data as before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gen.arima.wge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(n=200,d=2,phi=c(1.2,-.6),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=132)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fit an AR(8) and AR(10) to this realization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=8,type='burg')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=10,type='burg')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dirty="0"/>
              <a:t>A Model with 2 Unit Roots</a:t>
            </a:r>
          </a:p>
        </p:txBody>
      </p:sp>
    </p:spTree>
    <p:extLst>
      <p:ext uri="{BB962C8B-B14F-4D97-AF65-F5344CB8AC3E}">
        <p14:creationId xmlns:p14="http://schemas.microsoft.com/office/powerpoint/2010/main" val="329251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49119" y="1415296"/>
            <a:ext cx="5867401" cy="3684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AR(8) fit</a:t>
            </a:r>
          </a:p>
        </p:txBody>
      </p:sp>
      <p:sp>
        <p:nvSpPr>
          <p:cNvPr id="7" name="Rectangle 6"/>
          <p:cNvSpPr/>
          <p:nvPr/>
        </p:nvSpPr>
        <p:spPr>
          <a:xfrm>
            <a:off x="831238" y="4141424"/>
            <a:ext cx="7703162" cy="172597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1-1.9903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+0.9909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	0.9954       		0.0036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1-0.8684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	0.8684       		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1-1.3414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+0.7528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	0.8676       		0.1094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1-0.1407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+0.4330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	0.6581       		0.2330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1+1.0699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+0.4040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	0.6356       		0.4092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1-0.1267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	0.1267       		0.0000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3770" y="3733800"/>
            <a:ext cx="5298098" cy="4094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AR(10) fit</a:t>
            </a:r>
          </a:p>
        </p:txBody>
      </p:sp>
      <p:sp>
        <p:nvSpPr>
          <p:cNvPr id="9" name="Rectangle 8"/>
          <p:cNvSpPr/>
          <p:nvPr/>
        </p:nvSpPr>
        <p:spPr>
          <a:xfrm>
            <a:off x="831238" y="1834396"/>
            <a:ext cx="7703162" cy="17851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   Abs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System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1-1.9919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+0.9924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	0.9962       		0.0036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1-1.2575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+0.6987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	0.8359       		0.1145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1-0.8229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	0.8229       		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1+0.1891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+0.2798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	0.5290       		0.2786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1+0.4792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	0.4792       		0.5000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3984" y="2171700"/>
            <a:ext cx="744246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03984" y="4152900"/>
            <a:ext cx="744246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514350"/>
            <a:ext cx="8229600" cy="571500"/>
          </a:xfrm>
        </p:spPr>
        <p:txBody>
          <a:bodyPr/>
          <a:lstStyle/>
          <a:p>
            <a:r>
              <a:rPr lang="en-IN" sz="3600" dirty="0" err="1"/>
              <a:t>Overfit</a:t>
            </a:r>
            <a:r>
              <a:rPr lang="en-IN" sz="3600" dirty="0"/>
              <a:t> Tables for ARIMA(2,2,0) Data</a:t>
            </a:r>
          </a:p>
        </p:txBody>
      </p:sp>
    </p:spTree>
    <p:extLst>
      <p:ext uri="{BB962C8B-B14F-4D97-AF65-F5344CB8AC3E}">
        <p14:creationId xmlns:p14="http://schemas.microsoft.com/office/powerpoint/2010/main" val="100706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887" y="2305757"/>
            <a:ext cx="7442467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02000"/>
            <a:ext cx="82296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Let’s examine AR(8) fit further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738942" y="2283709"/>
            <a:ext cx="7442466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1-1.9919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+0.9924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	0.9962       		0.0036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51860"/>
            <a:ext cx="7913199" cy="26168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This factor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Has roots very close to the unit circle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Has System Frequency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=.0036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Associated with period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1/.0036 = 278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period is longer than the data length 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200)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Suggests aperiodic data or data with a very long period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Is very close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</a:t>
            </a:r>
            <a:r>
              <a:rPr lang="en-US" sz="20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9424" y="1966691"/>
            <a:ext cx="7714347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            Abs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System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460175" y="2296127"/>
            <a:ext cx="990600" cy="33293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724400" y="2664249"/>
            <a:ext cx="381000" cy="45995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7196836" y="2296127"/>
            <a:ext cx="1009821" cy="33664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533900" y="2641475"/>
            <a:ext cx="2662936" cy="98755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87887" y="2296127"/>
            <a:ext cx="2768618" cy="33293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066800" y="2651860"/>
            <a:ext cx="835193" cy="23011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7200" y="5304972"/>
            <a:ext cx="4184574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Suggests two factors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20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" y="5762172"/>
            <a:ext cx="5638800" cy="3959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Note: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AR(10) fit has a similar factor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 Factors near 1-</a:t>
            </a:r>
            <a:r>
              <a:rPr lang="en-IN" i="1" dirty="0"/>
              <a:t>B</a:t>
            </a:r>
            <a:r>
              <a:rPr lang="en-IN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43339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 uiExpand="1" build="p" bldLvl="2"/>
      <p:bldP spid="7" grpId="0"/>
      <p:bldP spid="8" grpId="0" animBg="1"/>
      <p:bldP spid="12" grpId="0" animBg="1"/>
      <p:bldP spid="17" grpId="0" animBg="1"/>
      <p:bldP spid="20" grpId="0" animBg="1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previously analyzed these data and we decided to difference the data twice.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32998"/>
            <a:ext cx="8229600" cy="2109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Using overfitting: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decide to difference the data twice because of the comments on the previous slide.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come up with the same final model as in our previous analysis of this realization.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572000"/>
            <a:ext cx="8229600" cy="1438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Note: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We did this analysis by looking at factor tables.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It is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always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a good idea to look at the data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Before and after differencing, 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Recall for ARIMA(2,2,0) Data</a:t>
            </a:r>
          </a:p>
        </p:txBody>
      </p:sp>
    </p:spTree>
    <p:extLst>
      <p:ext uri="{BB962C8B-B14F-4D97-AF65-F5344CB8AC3E}">
        <p14:creationId xmlns:p14="http://schemas.microsoft.com/office/powerpoint/2010/main" val="245483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 bldLvl="2"/>
      <p:bldP spid="7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602000"/>
            <a:ext cx="8229600" cy="44319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Arial" pitchFamily="34" charset="0"/>
                <a:cs typeface="Arial" pitchFamily="34" charset="0"/>
              </a:rPr>
              <a:t>A decision whether to fit a stationary or nonstationary model must be made by the time series analyst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Simply noting that a fitted model has roots outside the unit circle does not in itself indicate stationarity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Arial" pitchFamily="34" charset="0"/>
                <a:cs typeface="Arial" pitchFamily="34" charset="0"/>
              </a:rPr>
              <a:t>The decision whether to fit a nonstationary model may depend on the physical problem being considered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For example, data from stationary models have an attraction to a mean value. 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Is this a reasonable assumption for your data?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Key 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734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11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CE5A-B381-084C-ABD3-1297876ED0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ARIMA | </a:t>
            </a:r>
            <a:br>
              <a:rPr lang="en-US" dirty="0"/>
            </a:br>
            <a:r>
              <a:rPr lang="en-US" dirty="0"/>
              <a:t>Comments about Unit Roots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D43D2-CC12-CD4C-B0C3-E2E2482F51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0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602000"/>
            <a:ext cx="8229600" cy="47262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We mentioned that the decision whether to include a unit root or other nonstationary component in your model is a difficult one.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We argued that it is a conscious decision that must be made by you.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We next discuss the “Dicky-Fuller tests” which are popular in Economics.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These tests are appealing because they seem to “make this decision for you.”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Comments about Unit Roots </a:t>
            </a:r>
            <a:br>
              <a:rPr lang="en-IN" sz="3200" dirty="0"/>
            </a:br>
            <a:r>
              <a:rPr lang="en-IN" sz="3200" dirty="0"/>
              <a:t>(ARIMA Models)</a:t>
            </a:r>
          </a:p>
        </p:txBody>
      </p:sp>
    </p:spTree>
    <p:extLst>
      <p:ext uri="{BB962C8B-B14F-4D97-AF65-F5344CB8AC3E}">
        <p14:creationId xmlns:p14="http://schemas.microsoft.com/office/powerpoint/2010/main" val="137938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48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D8B3-450D-1C47-A988-E8C012BD4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Dicky-Fuller Test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748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437788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Popular in Economics</a:t>
                </a:r>
              </a:p>
              <a:p>
                <a:pPr marL="457200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These are formal tests designed to help you decide whether to include one or more factors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itchFamily="34" charset="0"/>
                  </a:rPr>
                  <a:t>in your model, i.e. a root of +1</a:t>
                </a:r>
              </a:p>
              <a:p>
                <a:pPr marL="457200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itchFamily="34" charset="0"/>
                  </a:rPr>
                  <a:t>They involve a test of the hypothesis</a:t>
                </a:r>
              </a:p>
              <a:p>
                <a:pPr marL="449263">
                  <a:spcBef>
                    <a:spcPts val="600"/>
                  </a:spcBef>
                </a:pPr>
                <a:r>
                  <a:rPr lang="en-US" sz="2800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sz="2800" i="1" baseline="-25000" dirty="0"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en-US" sz="2800" i="1" dirty="0">
                    <a:latin typeface="Times New Roman" pitchFamily="18" charset="0"/>
                    <a:cs typeface="Times New Roman" pitchFamily="18" charset="0"/>
                  </a:rPr>
                  <a:t>: model has a root of +</a:t>
                </a:r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br>
                  <a:rPr lang="en-US" sz="28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800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sz="28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800" i="1" dirty="0">
                    <a:latin typeface="Times New Roman" pitchFamily="18" charset="0"/>
                    <a:cs typeface="Times New Roman" pitchFamily="18" charset="0"/>
                  </a:rPr>
                  <a:t>: the model does not have a root of </a:t>
                </a:r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+1</a:t>
                </a:r>
              </a:p>
              <a:p>
                <a:pPr marL="457200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These are often called Dickey-Fuller tests </a:t>
                </a:r>
                <a:br>
                  <a:rPr lang="en-US" sz="2800" dirty="0">
                    <a:latin typeface="Arial" pitchFamily="34" charset="0"/>
                    <a:cs typeface="Arial" pitchFamily="34" charset="0"/>
                  </a:rPr>
                </a:br>
                <a:endParaRPr lang="en-US" sz="28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377886"/>
              </a:xfrm>
              <a:prstGeom prst="rect">
                <a:avLst/>
              </a:prstGeom>
              <a:blipFill>
                <a:blip r:embed="rId2"/>
                <a:stretch>
                  <a:fillRect l="-1333" t="-1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Testing for Unit Roots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471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602000"/>
            <a:ext cx="8229600" cy="42273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A problem with these tests is that a decision to include a unit root in the model is based on a decision to </a:t>
            </a:r>
            <a:r>
              <a:rPr lang="en-US" sz="2800" b="1" dirty="0">
                <a:latin typeface="Arial" pitchFamily="34" charset="0"/>
                <a:cs typeface="Arial" pitchFamily="34" charset="0"/>
              </a:rPr>
              <a:t>not reject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the null hypothesis!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 As data scientists you know that failure to reject a null hypothesis does not mean that it is true!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The following mini-simulation will illustrate this point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Using function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adf.test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in CRAN package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tseries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A Problem with the Dicky-Fuller Tests</a:t>
            </a:r>
          </a:p>
        </p:txBody>
      </p:sp>
    </p:spTree>
    <p:extLst>
      <p:ext uri="{BB962C8B-B14F-4D97-AF65-F5344CB8AC3E}">
        <p14:creationId xmlns:p14="http://schemas.microsoft.com/office/powerpoint/2010/main" val="175991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5269468"/>
            <a:ext cx="73914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=100          9/10                 9/10                       10/10</a:t>
            </a:r>
          </a:p>
          <a:p>
            <a:pPr>
              <a:spcBef>
                <a:spcPts val="600"/>
              </a:spcBef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=200          5/10                 6/10                       8/10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1602000"/>
                <a:ext cx="8229600" cy="31351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10 realizations were generated from the </a:t>
                </a:r>
                <a:r>
                  <a:rPr lang="en-US" sz="2400" b="1" i="1" dirty="0">
                    <a:latin typeface="Arial" pitchFamily="34" charset="0"/>
                    <a:cs typeface="Arial" pitchFamily="34" charset="0"/>
                  </a:rPr>
                  <a:t>stationary model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=.9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, .95,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5</m:t>
                    </m:r>
                  </m:oMath>
                </a14:m>
                <a:endParaRPr lang="en-US" sz="2000" dirty="0">
                  <a:latin typeface="Arial" pitchFamily="34" charset="0"/>
                  <a:cs typeface="Arial" pitchFamily="34" charset="0"/>
                  <a:sym typeface="Symbol" panose="05050102010706020507" pitchFamily="18" charset="2"/>
                </a:endParaRP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Realization lengths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=100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200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 each case we record the number of times out of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that the Dicky-Fuller test </a:t>
                </a:r>
                <a:r>
                  <a:rPr lang="en-US" sz="2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failed to reject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null hypothesis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i.e., </a:t>
                </a:r>
                <a:r>
                  <a:rPr lang="en-US" sz="2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incorrectly decided there was a unit root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3135100"/>
              </a:xfrm>
              <a:prstGeom prst="rect">
                <a:avLst/>
              </a:prstGeom>
              <a:blipFill>
                <a:blip r:embed="rId2"/>
                <a:stretch>
                  <a:fillRect l="-963" t="-1362" b="-38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943100" y="5319414"/>
            <a:ext cx="5638800" cy="840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76400" y="4800600"/>
                <a:ext cx="65532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5               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75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800600"/>
                <a:ext cx="6553200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Mini-Simulation</a:t>
            </a:r>
          </a:p>
        </p:txBody>
      </p:sp>
    </p:spTree>
    <p:extLst>
      <p:ext uri="{BB962C8B-B14F-4D97-AF65-F5344CB8AC3E}">
        <p14:creationId xmlns:p14="http://schemas.microsoft.com/office/powerpoint/2010/main" val="207526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5" grpId="0" build="p" bldLvl="2"/>
      <p:bldP spid="6" grpId="0" animBg="1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853542"/>
            <a:ext cx="2024743" cy="459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Bottom line: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02001"/>
            <a:ext cx="8229600" cy="17653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simulations show that unit root tests do not give you a definitive decision concerning whether a root is: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On the unit circle (nonstationary)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or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Close to the unit circle (stationary)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4373195"/>
            <a:ext cx="8229600" cy="1646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decision to include a nonstationary factor in your model must be made by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you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And will often involve physical considerations/domain knowledge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Comments on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04938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bldLvl="2"/>
      <p:bldP spid="4" grpId="0" build="p" bldLvl="2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94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3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15CB-3CD4-2943-AD39-C8044CEB3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924800" cy="900546"/>
          </a:xfrm>
        </p:spPr>
        <p:txBody>
          <a:bodyPr/>
          <a:lstStyle/>
          <a:p>
            <a:r>
              <a:rPr lang="en-US" dirty="0"/>
              <a:t>Model ID for </a:t>
            </a:r>
            <a:br>
              <a:rPr lang="en-US" dirty="0"/>
            </a:br>
            <a:r>
              <a:rPr lang="en-US" dirty="0"/>
              <a:t>Strictly Seasonal Models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57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4494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In the previous slides we have discussed the issues related to model identification of </a:t>
                </a:r>
                <a:r>
                  <a:rPr lang="en-US" sz="3200" b="1" i="1" dirty="0">
                    <a:latin typeface="Arial" pitchFamily="34" charset="0"/>
                    <a:cs typeface="Arial" pitchFamily="34" charset="0"/>
                  </a:rPr>
                  <a:t>ARIMA</a:t>
                </a:r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3200" b="1" dirty="0">
                    <a:latin typeface="Arial" pitchFamily="34" charset="0"/>
                    <a:cs typeface="Arial" pitchFamily="34" charset="0"/>
                  </a:rPr>
                  <a:t>models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Another type of nonstationary model is the </a:t>
                </a:r>
                <a:r>
                  <a:rPr lang="en-US" sz="3200" b="1" i="1" dirty="0">
                    <a:latin typeface="Arial" pitchFamily="34" charset="0"/>
                    <a:cs typeface="Arial" pitchFamily="34" charset="0"/>
                  </a:rPr>
                  <a:t>seasonal model</a:t>
                </a:r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, i.e. models that include a factor such 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) for some </a:t>
                </a:r>
                <a:br>
                  <a:rPr lang="en-US" sz="3200" dirty="0">
                    <a:latin typeface="Arial" pitchFamily="34" charset="0"/>
                    <a:cs typeface="Arial" pitchFamily="34" charset="0"/>
                  </a:rPr>
                </a:br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integer </a:t>
                </a:r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Fitting seasonal models is the topic of the following material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494000"/>
              </a:xfrm>
              <a:prstGeom prst="rect">
                <a:avLst/>
              </a:prstGeom>
              <a:blipFill>
                <a:blip r:embed="rId2"/>
                <a:stretch>
                  <a:fillRect l="-1704" t="-1764" r="-2741" b="-42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Model Identification </a:t>
            </a:r>
            <a:br>
              <a:rPr lang="en-IN" sz="3200" dirty="0"/>
            </a:br>
            <a:r>
              <a:rPr lang="en-IN" sz="3200" dirty="0"/>
              <a:t>for Seasonal Models</a:t>
            </a:r>
          </a:p>
        </p:txBody>
      </p:sp>
    </p:spTree>
    <p:extLst>
      <p:ext uri="{BB962C8B-B14F-4D97-AF65-F5344CB8AC3E}">
        <p14:creationId xmlns:p14="http://schemas.microsoft.com/office/powerpoint/2010/main" val="211384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51478" b="53141"/>
          <a:stretch/>
        </p:blipFill>
        <p:spPr>
          <a:xfrm>
            <a:off x="1124490" y="2742586"/>
            <a:ext cx="2380170" cy="22941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l="50550" b="54978"/>
          <a:stretch/>
        </p:blipFill>
        <p:spPr>
          <a:xfrm>
            <a:off x="5442852" y="2736157"/>
            <a:ext cx="2425666" cy="22042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01737" name="Text Box 9"/>
              <p:cNvSpPr txBox="1">
                <a:spLocks noChangeArrowheads="1"/>
              </p:cNvSpPr>
              <p:nvPr/>
            </p:nvSpPr>
            <p:spPr bwMode="auto">
              <a:xfrm>
                <a:off x="4114800" y="1602000"/>
                <a:ext cx="2362200" cy="5275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square">
                <a:no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40173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1602000"/>
                <a:ext cx="2362200" cy="527526"/>
              </a:xfrm>
              <a:prstGeom prst="rect">
                <a:avLst/>
              </a:prstGeom>
              <a:blipFill>
                <a:blip r:embed="rId5"/>
                <a:stretch>
                  <a:fillRect l="-1269" t="-4348" b="-10870"/>
                </a:stretch>
              </a:blip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57200" y="1602000"/>
            <a:ext cx="4495800" cy="553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i="1" dirty="0">
                <a:latin typeface="Arial" pitchFamily="34" charset="0"/>
                <a:cs typeface="Arial" pitchFamily="34" charset="0"/>
              </a:rPr>
              <a:t>Pure seasonal models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39838"/>
              </p:ext>
            </p:extLst>
          </p:nvPr>
        </p:nvGraphicFramePr>
        <p:xfrm>
          <a:off x="2046734" y="2058831"/>
          <a:ext cx="1655914" cy="392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5" name="Equation" r:id="rId6" imgW="2412720" imgH="571320" progId="Equation.DSMT4">
                  <p:embed/>
                </p:oleObj>
              </mc:Choice>
              <mc:Fallback>
                <p:oleObj name="Equation" r:id="rId6" imgW="2412720" imgH="57132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6734" y="2058831"/>
                        <a:ext cx="1655914" cy="39219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2038350"/>
            <a:ext cx="18288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Example: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1" y="4992461"/>
            <a:ext cx="3886199" cy="12559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554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data go through 20 “irregular periods of 4” in 80 time points. The pattern seems to be 3 values “high” followed by a very low value.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24570" y="4992461"/>
            <a:ext cx="4062230" cy="1480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 autocorrelations at lags 4, 8, … are ”large” which is consistent with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+4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+8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… would be expected to be “similar”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0" y="2495550"/>
            <a:ext cx="1888625" cy="3819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Realization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90452" y="2495550"/>
            <a:ext cx="2958583" cy="314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Recall: Seasonal Models</a:t>
            </a:r>
          </a:p>
        </p:txBody>
      </p:sp>
    </p:spTree>
    <p:extLst>
      <p:ext uri="{BB962C8B-B14F-4D97-AF65-F5344CB8AC3E}">
        <p14:creationId xmlns:p14="http://schemas.microsoft.com/office/powerpoint/2010/main" val="210580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1737" grpId="0" animBg="1"/>
      <p:bldP spid="4" grpId="0"/>
      <p:bldP spid="19" grpId="0" build="allAtOnce"/>
      <p:bldP spid="5" grpId="0"/>
      <p:bldP spid="9" grpId="0"/>
      <p:bldP spid="2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981201"/>
            <a:ext cx="8229600" cy="1028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As in the case of ARIMA models, </a:t>
            </a:r>
            <a:r>
              <a:rPr lang="en-US" sz="2000" b="1" i="1" dirty="0">
                <a:latin typeface="Arial" pitchFamily="34" charset="0"/>
                <a:cs typeface="Arial" pitchFamily="34" charset="0"/>
              </a:rPr>
              <a:t>the decision to include a seasonal factor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in the model </a:t>
            </a:r>
            <a:r>
              <a:rPr lang="en-US" sz="2000" b="1" i="1" dirty="0">
                <a:latin typeface="Arial" pitchFamily="34" charset="0"/>
                <a:cs typeface="Arial" pitchFamily="34" charset="0"/>
              </a:rPr>
              <a:t>is one you will have to make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after considering the evidence.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02000"/>
            <a:ext cx="8229600" cy="379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Procedure for including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1 – </a:t>
            </a:r>
            <a:r>
              <a:rPr lang="en-US" sz="2000" b="1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b="1" i="1" baseline="300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in the model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2971800"/>
            <a:ext cx="8229600" cy="14859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Look at the data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Does the behavior in realization tend to repeat every s time periods?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Are the sample autocorrelations large at s, 2s, 3s, etc.?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Does a seasonal model with season s make sense?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57200" y="4832729"/>
            <a:ext cx="8229600" cy="14347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 startAt="2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Compare factors in </a:t>
            </a:r>
            <a:r>
              <a:rPr lang="en-US" sz="20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overfit factor table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with those for </a:t>
            </a:r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 –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i="1" baseline="30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under consideration.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2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If “nonstationary” factors match with factors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fairly well, transform the data by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 –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i="1" baseline="300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419600"/>
            <a:ext cx="8229600" cy="447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We recommend using factor tables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Model Identification </a:t>
            </a:r>
            <a:br>
              <a:rPr lang="en-IN" sz="3200" dirty="0"/>
            </a:br>
            <a:r>
              <a:rPr lang="en-IN" sz="3200" dirty="0"/>
              <a:t>for Seasonal Models</a:t>
            </a:r>
          </a:p>
        </p:txBody>
      </p:sp>
    </p:spTree>
    <p:extLst>
      <p:ext uri="{BB962C8B-B14F-4D97-AF65-F5344CB8AC3E}">
        <p14:creationId xmlns:p14="http://schemas.microsoft.com/office/powerpoint/2010/main" val="358512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 bldLvl="2"/>
      <p:bldP spid="6" grpId="0" build="p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196770"/>
            <a:ext cx="8229600" cy="723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gen.aruma.wge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(n=48,s=4,sn=23)</a:t>
            </a:r>
          </a:p>
          <a:p>
            <a:pPr>
              <a:lnSpc>
                <a:spcPts val="2400"/>
              </a:lnSpc>
            </a:pP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x,p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=8,type='burg')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879617"/>
            <a:ext cx="8229600" cy="20313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    Abs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System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1+0.0148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+0.9826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0.9912       0.2512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1+0.9905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0.9905       0.5000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1-0.9556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0.9556       0.0000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1-0.5126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+0.2985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0.5464       0.1723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1+0.4753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0.4753       0.5000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1+0.0593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0.0593       0.5000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1602000"/>
            <a:ext cx="8236026" cy="13157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Abs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System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1            0.0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1            0.5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 1            0.25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60829" y="4201884"/>
            <a:ext cx="6073048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0829" y="4474026"/>
            <a:ext cx="6073048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60829" y="4747602"/>
            <a:ext cx="6073048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60829" y="2482479"/>
            <a:ext cx="5029200" cy="2488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57200" y="1934706"/>
            <a:ext cx="5029200" cy="2484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0829" y="2205717"/>
            <a:ext cx="5029200" cy="2484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200" y="2786742"/>
            <a:ext cx="822960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Factor table for seasonal data on previous slide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5867400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Factor tables with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=10 and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=12 are similar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Recall: Seasonal Factor Table, s = 4</a:t>
            </a:r>
          </a:p>
        </p:txBody>
      </p:sp>
    </p:spTree>
    <p:extLst>
      <p:ext uri="{BB962C8B-B14F-4D97-AF65-F5344CB8AC3E}">
        <p14:creationId xmlns:p14="http://schemas.microsoft.com/office/powerpoint/2010/main" val="174015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0" grpId="0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  <p:bldP spid="1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1602001"/>
                <a:ext cx="8229600" cy="247966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It appears that the model contains a seasonal factor of the type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.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The next step is to transform the data to obtain </a:t>
                </a:r>
                <a:br>
                  <a:rPr lang="en-US" sz="2000" dirty="0"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−4</m:t>
                        </m:r>
                      </m:sub>
                    </m:sSub>
                  </m:oMath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We can use the </a:t>
                </a:r>
                <a:r>
                  <a:rPr lang="en-US" sz="2000" dirty="0" err="1">
                    <a:latin typeface="Arial" pitchFamily="34" charset="0"/>
                    <a:cs typeface="Arial" pitchFamily="34" charset="0"/>
                  </a:rPr>
                  <a:t>tswge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command </a:t>
                </a:r>
              </a:p>
              <a:p>
                <a:pPr indent="357188">
                  <a:spcBef>
                    <a:spcPts val="600"/>
                  </a:spcBef>
                </a:pPr>
                <a:r>
                  <a:rPr lang="en-US" sz="2000" b="1" dirty="0">
                    <a:solidFill>
                      <a:srgbClr val="0082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y=</a:t>
                </a:r>
                <a:r>
                  <a:rPr lang="en-US" sz="2000" b="1" dirty="0" err="1">
                    <a:solidFill>
                      <a:srgbClr val="0082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artrans.wge</a:t>
                </a:r>
                <a:r>
                  <a:rPr lang="en-US" sz="2000" b="1" dirty="0">
                    <a:solidFill>
                      <a:srgbClr val="0082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2000" b="1" dirty="0" err="1">
                    <a:solidFill>
                      <a:srgbClr val="0082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x,phi.tr</a:t>
                </a:r>
                <a:r>
                  <a:rPr lang="en-US" sz="2000" b="1" dirty="0">
                    <a:solidFill>
                      <a:srgbClr val="0082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=c(0,0,0,1))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The transformed data and sample autocorrelations are shown below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1"/>
                <a:ext cx="8229600" cy="2479669"/>
              </a:xfrm>
              <a:prstGeom prst="rect">
                <a:avLst/>
              </a:prstGeom>
              <a:blipFill>
                <a:blip r:embed="rId2"/>
                <a:stretch>
                  <a:fillRect l="-667" t="-1229" r="-74" b="-66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22" t="1897" r="1744" b="53693"/>
          <a:stretch/>
        </p:blipFill>
        <p:spPr>
          <a:xfrm>
            <a:off x="1524000" y="4165601"/>
            <a:ext cx="3764943" cy="17467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867401"/>
            <a:ext cx="8229600" cy="4008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next step is to model the transformed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Based on the Factor Tables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213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52" t="2076" r="2136" b="53115"/>
          <a:stretch/>
        </p:blipFill>
        <p:spPr>
          <a:xfrm>
            <a:off x="1143000" y="1903200"/>
            <a:ext cx="4655820" cy="2193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7200" y="1371600"/>
                <a:ext cx="8229600" cy="503192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Transformed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−4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71600"/>
                <a:ext cx="8229600" cy="503192"/>
              </a:xfrm>
              <a:prstGeom prst="rect">
                <a:avLst/>
              </a:prstGeom>
              <a:blipFill>
                <a:blip r:embed="rId3"/>
                <a:stretch>
                  <a:fillRect l="-963" t="-8434" b="-192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014" t="2138" r="2074" b="53052"/>
          <a:stretch/>
        </p:blipFill>
        <p:spPr>
          <a:xfrm>
            <a:off x="1143000" y="1911604"/>
            <a:ext cx="4655820" cy="2193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756" y="4054943"/>
            <a:ext cx="8045044" cy="15639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transformed data appear white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Which is consistent with the true model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So the 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variable obtained using 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is white noise. To find the white noise variance we use </a:t>
            </a:r>
          </a:p>
          <a:p>
            <a:pPr lvl="1" indent="347663">
              <a:spcBef>
                <a:spcPts val="600"/>
              </a:spcBef>
            </a:pP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wnv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(y)^2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1756" y="5911226"/>
            <a:ext cx="1905000" cy="440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Final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71684" y="5911227"/>
                <a:ext cx="4743516" cy="44066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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b="0" i="0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=1.006</m:t>
                    </m:r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684" y="5911227"/>
                <a:ext cx="4743516" cy="440669"/>
              </a:xfrm>
              <a:prstGeom prst="rect">
                <a:avLst/>
              </a:prstGeom>
              <a:blipFill>
                <a:blip r:embed="rId5"/>
                <a:stretch>
                  <a:fillRect t="-1389" b="-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Finding a Final Model</a:t>
            </a:r>
          </a:p>
        </p:txBody>
      </p:sp>
    </p:spTree>
    <p:extLst>
      <p:ext uri="{BB962C8B-B14F-4D97-AF65-F5344CB8AC3E}">
        <p14:creationId xmlns:p14="http://schemas.microsoft.com/office/powerpoint/2010/main" val="418953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 bldLvl="2"/>
      <p:bldP spid="7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66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6B8C-4D15-2C4D-A093-E0F974E6B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8305800" cy="900546"/>
          </a:xfrm>
        </p:spPr>
        <p:txBody>
          <a:bodyPr/>
          <a:lstStyle/>
          <a:p>
            <a:r>
              <a:rPr lang="en-US" dirty="0"/>
              <a:t>Model ID for </a:t>
            </a:r>
            <a:br>
              <a:rPr lang="en-US" dirty="0"/>
            </a:br>
            <a:r>
              <a:rPr lang="en-US" dirty="0"/>
              <a:t>More General Seasonal Models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97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mp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503" y="1220400"/>
            <a:ext cx="3378994" cy="555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828800"/>
                <a:ext cx="8229600" cy="41075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Seasonal factors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 are a type of nonstationary factor. As such they tend to be dominant in factor tables of high order AR models fit to the data (overfitting).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We have seen this in the previous “purely seasonal” case with </a:t>
                </a:r>
                <a:r>
                  <a:rPr lang="en-US" sz="2800" i="1" dirty="0">
                    <a:latin typeface="Arial" pitchFamily="34" charset="0"/>
                    <a:cs typeface="Arial" pitchFamily="34" charset="0"/>
                  </a:rPr>
                  <a:t>s</a:t>
                </a: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=4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This dominance also tends to occur when stationary components are also in the data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As in the case of ARIMA models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28800"/>
                <a:ext cx="8229600" cy="4107543"/>
              </a:xfrm>
              <a:prstGeom prst="rect">
                <a:avLst/>
              </a:prstGeom>
              <a:blipFill>
                <a:blip r:embed="rId3"/>
                <a:stretch>
                  <a:fillRect l="-1698" t="-1858" b="-3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3600" dirty="0"/>
              <a:t>Fitting More General Seasonal Models</a:t>
            </a:r>
          </a:p>
        </p:txBody>
      </p:sp>
    </p:spTree>
    <p:extLst>
      <p:ext uri="{BB962C8B-B14F-4D97-AF65-F5344CB8AC3E}">
        <p14:creationId xmlns:p14="http://schemas.microsoft.com/office/powerpoint/2010/main" val="46973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63B8-02B2-1C43-B35C-3C26FF7DE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ARIMA | Dow Jones </a:t>
            </a:r>
            <a:br>
              <a:rPr lang="en-US"/>
            </a:br>
            <a:r>
              <a:rPr lang="en-US"/>
              <a:t>Example Part 1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521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59" t="2569" r="50826" b="53482"/>
          <a:stretch/>
        </p:blipFill>
        <p:spPr>
          <a:xfrm>
            <a:off x="1990863" y="2228910"/>
            <a:ext cx="2311124" cy="21516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1" y="4391561"/>
            <a:ext cx="82296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Use </a:t>
            </a:r>
            <a:r>
              <a:rPr lang="en-US" sz="24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tswge</a:t>
            </a:r>
            <a:r>
              <a:rPr lang="en-US" sz="24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to simulate and plot the data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0690" y="1828800"/>
            <a:ext cx="2865510" cy="4001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Sample autocorrelation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00600"/>
            <a:ext cx="8229600" cy="1581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gen.aruma.wge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(n=200,s=12,phi=c(1.5,-.8),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=87)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x=x+50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plotts.sample.wge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x,lag.max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=60)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d15=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=15, type='burg')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0" y="1828800"/>
            <a:ext cx="2015988" cy="4001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Realization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81675" y="1219200"/>
                <a:ext cx="5980651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(1−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1−1.5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+.8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−50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675" y="1219200"/>
                <a:ext cx="5980651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0006" t="1792" r="1935" b="54260"/>
          <a:stretch/>
        </p:blipFill>
        <p:spPr>
          <a:xfrm>
            <a:off x="4919597" y="2228909"/>
            <a:ext cx="2357503" cy="2151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dirty="0"/>
              <a:t>Simulated Seasonal Data</a:t>
            </a:r>
          </a:p>
        </p:txBody>
      </p:sp>
    </p:spTree>
    <p:extLst>
      <p:ext uri="{BB962C8B-B14F-4D97-AF65-F5344CB8AC3E}">
        <p14:creationId xmlns:p14="http://schemas.microsoft.com/office/powerpoint/2010/main" val="252144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6" grpId="0"/>
      <p:bldP spid="1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3500" y="3219450"/>
            <a:ext cx="6477001" cy="401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d15=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x,p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=15, type='burg')</a:t>
            </a:r>
            <a:endParaRPr lang="en-US" sz="2000" b="1" dirty="0">
              <a:solidFill>
                <a:srgbClr val="0082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95400" y="647700"/>
            <a:ext cx="6858000" cy="23083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     Abs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System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     1            0.3333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1+1.732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1            0.4167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     1            0.1667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1            0.5000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1-1.732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1            0.0833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1            0.0000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       1            0.2500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76400" y="258547"/>
                <a:ext cx="5791200" cy="351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Factor table for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𝑩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𝟏𝟐</m:t>
                        </m:r>
                      </m:sup>
                    </m:sSup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58547"/>
                <a:ext cx="5791200" cy="351053"/>
              </a:xfrm>
              <a:prstGeom prst="rect">
                <a:avLst/>
              </a:prstGeom>
              <a:blipFill>
                <a:blip r:embed="rId2"/>
                <a:stretch>
                  <a:fillRect t="-5172" b="-46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47725" y="2914650"/>
            <a:ext cx="744855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Factor table for AR(15) fit to data on previous slide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844278" y="1094749"/>
            <a:ext cx="429392" cy="309625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562100" y="1943100"/>
            <a:ext cx="434341" cy="33909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720850" y="1352550"/>
            <a:ext cx="275590" cy="366141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1969726" y="2337395"/>
            <a:ext cx="167098" cy="1588257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592484" y="2443923"/>
            <a:ext cx="505878" cy="310687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582400" y="2747957"/>
            <a:ext cx="147390" cy="197328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587613" y="1659791"/>
            <a:ext cx="49546" cy="288934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295400" y="3572941"/>
            <a:ext cx="6781800" cy="286232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Factor                 Abs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recip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System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1-1.7269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+0.9978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0.9989       0.0839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1+1.0027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+0.9948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0.9974       0.3338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1-1.0036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+0.9944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0.9972       0.1661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1-0.0142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+0.9907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0.9953       0.2489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1+1.7320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+0.9904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0.9952       0.4180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1+0.9788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0.9788       0.5000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1-0.9522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0.9522       0.0000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1-1.5043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+0.7732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0.8793       0.0867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1+0.1523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0.1523       0.5000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40B2B-E744-B243-ACF6-9EC560CFB3CE}"/>
              </a:ext>
            </a:extLst>
          </p:cNvPr>
          <p:cNvSpPr/>
          <p:nvPr/>
        </p:nvSpPr>
        <p:spPr>
          <a:xfrm>
            <a:off x="1066800" y="7060570"/>
            <a:ext cx="7543800" cy="23083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     Abs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System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1+B+B^2                  1            0.3333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1+1.732B+B^2             1            0.4167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1-B+B^2                  1            0.1667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1+B                      1     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1-1.732B+B^2             1            0.0833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1-B                      1            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1+B^2                    1            0.2500</a:t>
            </a:r>
          </a:p>
        </p:txBody>
      </p:sp>
    </p:spTree>
    <p:extLst>
      <p:ext uri="{BB962C8B-B14F-4D97-AF65-F5344CB8AC3E}">
        <p14:creationId xmlns:p14="http://schemas.microsoft.com/office/powerpoint/2010/main" val="124478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6" grpId="0"/>
      <p:bldP spid="16" grpId="0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602000"/>
            <a:ext cx="8229600" cy="4001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d15=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x,p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=17, type='burg')</a:t>
            </a:r>
            <a:endParaRPr lang="en-US" sz="2000" b="1" dirty="0">
              <a:solidFill>
                <a:srgbClr val="0082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2019300"/>
            <a:ext cx="7239000" cy="22152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0" y="2019301"/>
            <a:ext cx="6781800" cy="31432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Factor                 Abs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recip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System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1-1.7276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+0.9985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0.9992       0.0838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1-1.0028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+0.9955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0.9977       0.1662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1+1.0010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+0.9936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0.9968       0.3337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1-0.0157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+0.9930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0.9965       0.2487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1+1.7329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+0.9899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0.9949       0.4182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1+0.9836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0.9836       0.5000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1-0.9136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0.9136       0.0000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1-1.4286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+0.7747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0.8802       0.0993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1-0.7137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0.7137       0.0000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1+0.7516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+0.3366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0.5801       0.3621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200" y="5181600"/>
                <a:ext cx="8229600" cy="1047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The factor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1−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0.9136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is not very close to the unit circle, but since all other factors are consistent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we conclude that this </a:t>
                </a:r>
                <a:r>
                  <a:rPr lang="en-US" sz="2000" dirty="0" err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overfit</a:t>
                </a: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table suggests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also.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181600"/>
                <a:ext cx="8229600" cy="1047750"/>
              </a:xfrm>
              <a:prstGeom prst="rect">
                <a:avLst/>
              </a:prstGeom>
              <a:blipFill>
                <a:blip r:embed="rId3"/>
                <a:stretch>
                  <a:fillRect l="-741" t="-2326" b="-6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Factor Table for AR(17) </a:t>
            </a:r>
            <a:br>
              <a:rPr lang="en-IN" sz="3200" dirty="0"/>
            </a:br>
            <a:r>
              <a:rPr lang="en-IN" sz="3200" dirty="0"/>
              <a:t>Fit to Data on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40783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540733"/>
              </p:ext>
            </p:extLst>
          </p:nvPr>
        </p:nvGraphicFramePr>
        <p:xfrm>
          <a:off x="457198" y="1629655"/>
          <a:ext cx="5467529" cy="453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9" name="Equation" r:id="rId4" imgW="5816520" imgH="482400" progId="Equation.DSMT4">
                  <p:embed/>
                </p:oleObj>
              </mc:Choice>
              <mc:Fallback>
                <p:oleObj name="Equation" r:id="rId4" imgW="5816520" imgH="4824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198" y="1629655"/>
                        <a:ext cx="5467529" cy="453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7200" y="2044453"/>
            <a:ext cx="8229600" cy="8511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x,phi.tr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=c(0,0,0,0,0,0,0,0,0,0,0,1))</a:t>
            </a:r>
            <a:endParaRPr lang="en-US" sz="2000" b="1" dirty="0">
              <a:solidFill>
                <a:srgbClr val="0082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54102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transformed data appear stationary, so we use AIC to identify a model.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r="51068" b="53113"/>
          <a:stretch/>
        </p:blipFill>
        <p:spPr>
          <a:xfrm>
            <a:off x="1666875" y="3176859"/>
            <a:ext cx="2400300" cy="2295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49323" b="54224"/>
          <a:stretch/>
        </p:blipFill>
        <p:spPr>
          <a:xfrm>
            <a:off x="4947914" y="3166904"/>
            <a:ext cx="2485887" cy="2241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Based on </a:t>
            </a:r>
            <a:r>
              <a:rPr lang="en-IN" dirty="0" err="1"/>
              <a:t>Overfit</a:t>
            </a:r>
            <a:r>
              <a:rPr lang="en-IN" dirty="0"/>
              <a:t> Tables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92300" y="2901890"/>
            <a:ext cx="2286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Transformed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75200" y="2901890"/>
            <a:ext cx="2932916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</p:spTree>
    <p:extLst>
      <p:ext uri="{BB962C8B-B14F-4D97-AF65-F5344CB8AC3E}">
        <p14:creationId xmlns:p14="http://schemas.microsoft.com/office/powerpoint/2010/main" val="295108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9" grpId="0"/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602000"/>
                <a:ext cx="8229600" cy="43938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We use </a:t>
                </a:r>
                <a:r>
                  <a:rPr lang="en-US" sz="2800" b="1" dirty="0">
                    <a:solidFill>
                      <a:srgbClr val="0082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aic5.wge</a:t>
                </a: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 to model the transformed </a:t>
                </a:r>
                <a:br>
                  <a:rPr lang="en-US" sz="2800" dirty="0">
                    <a:latin typeface="Arial" pitchFamily="34" charset="0"/>
                    <a:cs typeface="Arial" pitchFamily="34" charset="0"/>
                  </a:rPr>
                </a:b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data (y) on the previous slide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When using AIC to model data that has been “</a:t>
                </a:r>
                <a:r>
                  <a:rPr lang="en-US" sz="2800" dirty="0" err="1">
                    <a:latin typeface="Arial" pitchFamily="34" charset="0"/>
                    <a:cs typeface="Arial" pitchFamily="34" charset="0"/>
                  </a:rPr>
                  <a:t>stationarized</a:t>
                </a: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” using the seasonal transform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it is good practice to allow range of </a:t>
                </a:r>
                <a:r>
                  <a:rPr lang="en-US" sz="2800" i="1" dirty="0">
                    <a:latin typeface="Arial" pitchFamily="34" charset="0"/>
                    <a:cs typeface="Arial" pitchFamily="34" charset="0"/>
                  </a:rPr>
                  <a:t>p</a:t>
                </a: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 values to include </a:t>
                </a:r>
                <a:r>
                  <a:rPr lang="en-US" sz="2800" i="1" dirty="0">
                    <a:latin typeface="Arial" pitchFamily="34" charset="0"/>
                    <a:cs typeface="Arial" pitchFamily="34" charset="0"/>
                  </a:rPr>
                  <a:t>s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To uncover any seasonal stationary information that might be in the data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In R code to follow, we consider the range </a:t>
                </a:r>
                <a:r>
                  <a:rPr lang="en-US" sz="2400" i="1" dirty="0">
                    <a:latin typeface="Arial" pitchFamily="34" charset="0"/>
                    <a:cs typeface="Arial" pitchFamily="34" charset="0"/>
                  </a:rPr>
                  <a:t>p</a:t>
                </a: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=0:13 and </a:t>
                </a:r>
                <a:r>
                  <a:rPr lang="en-US" sz="2400" i="1" dirty="0">
                    <a:latin typeface="Arial" pitchFamily="34" charset="0"/>
                    <a:cs typeface="Arial" pitchFamily="34" charset="0"/>
                  </a:rPr>
                  <a:t>q</a:t>
                </a: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=0:3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393855"/>
              </a:xfrm>
              <a:prstGeom prst="rect">
                <a:avLst/>
              </a:prstGeom>
              <a:blipFill>
                <a:blip r:embed="rId2"/>
                <a:stretch>
                  <a:fillRect l="-1481" t="-2080" b="-20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Using </a:t>
            </a:r>
            <a:r>
              <a:rPr lang="en-IN" sz="3200" dirty="0" err="1"/>
              <a:t>tswge</a:t>
            </a:r>
            <a:r>
              <a:rPr lang="en-IN" sz="3200" dirty="0"/>
              <a:t> to Model </a:t>
            </a:r>
            <a:br>
              <a:rPr lang="en-IN" sz="3200" dirty="0"/>
            </a:br>
            <a:r>
              <a:rPr lang="en-IN" sz="3200" dirty="0"/>
              <a:t>the Transformed Data</a:t>
            </a:r>
          </a:p>
        </p:txBody>
      </p:sp>
    </p:spTree>
    <p:extLst>
      <p:ext uri="{BB962C8B-B14F-4D97-AF65-F5344CB8AC3E}">
        <p14:creationId xmlns:p14="http://schemas.microsoft.com/office/powerpoint/2010/main" val="352060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602000"/>
            <a:ext cx="8229600" cy="83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y is the transformed data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aic5.wge(</a:t>
            </a:r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y,p</a:t>
            </a: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=0:13,q=0:3)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347686"/>
            <a:ext cx="8229600" cy="3955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AIC selects an ARMA(4,2) model. Factoring the ARMA(4,2) model we obtain: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098800"/>
            <a:ext cx="7010400" cy="106317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Factor                 Abs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recip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System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1-0.4098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+0.8135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0.9019       0.2135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1-1.4733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+0.7771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0.8815       0.0925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4586069"/>
            <a:ext cx="7010400" cy="6463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Factor                 Abs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recip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System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1-0.4957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+0.9262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0.9624       0.2085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01747" y="2769513"/>
            <a:ext cx="2921306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AR factors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01747" y="4217313"/>
            <a:ext cx="2921306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MA factor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308600"/>
            <a:ext cx="8229600" cy="9325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Note: </a:t>
            </a:r>
            <a:r>
              <a:rPr lang="en-US" dirty="0">
                <a:latin typeface="Arial" pitchFamily="34" charset="0"/>
                <a:cs typeface="Arial" pitchFamily="34" charset="0"/>
              </a:rPr>
              <a:t>The dominant behavior of the transformed data is a pseudo cyclic behavior of length about 10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=.10)</a:t>
            </a:r>
            <a:r>
              <a:rPr lang="en-US" dirty="0">
                <a:latin typeface="Arial" pitchFamily="34" charset="0"/>
                <a:cs typeface="Arial" pitchFamily="34" charset="0"/>
              </a:rPr>
              <a:t>. The factors associated with frequency about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=.2</a:t>
            </a:r>
            <a:r>
              <a:rPr lang="en-US" dirty="0">
                <a:latin typeface="Arial" pitchFamily="34" charset="0"/>
                <a:cs typeface="Arial" pitchFamily="34" charset="0"/>
              </a:rPr>
              <a:t> essentially cancel.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Using </a:t>
            </a:r>
            <a:r>
              <a:rPr lang="en-IN" sz="3200" dirty="0" err="1"/>
              <a:t>tswge</a:t>
            </a:r>
            <a:r>
              <a:rPr lang="en-IN" sz="3200" dirty="0"/>
              <a:t> to Model </a:t>
            </a:r>
            <a:br>
              <a:rPr lang="en-IN" sz="3200" dirty="0"/>
            </a:br>
            <a:r>
              <a:rPr lang="en-IN" sz="3200" dirty="0"/>
              <a:t>the Transformed Data</a:t>
            </a:r>
          </a:p>
        </p:txBody>
      </p:sp>
    </p:spTree>
    <p:extLst>
      <p:ext uri="{BB962C8B-B14F-4D97-AF65-F5344CB8AC3E}">
        <p14:creationId xmlns:p14="http://schemas.microsoft.com/office/powerpoint/2010/main" val="240358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9" grpId="0"/>
      <p:bldP spid="10" grpId="0"/>
      <p:bldP spid="11" grpId="0"/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649814"/>
            <a:ext cx="8229600" cy="3981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aic5.wge(</a:t>
            </a:r>
            <a:r>
              <a:rPr lang="en-US" sz="24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y,p</a:t>
            </a: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=0:13,q=0:3,type='</a:t>
            </a:r>
            <a:r>
              <a:rPr lang="en-US" sz="24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bic</a:t>
            </a: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6020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Based on the comments on the previous slide, we look for a simpler model using BIC.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17783"/>
            <a:ext cx="8229600" cy="13542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BIC picks a simpler AR(2) model. This is consistent with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pseudo cyclic data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Damping cyclical sample autocorrelations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745504"/>
            <a:ext cx="8229600" cy="9694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Decision: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choose to model the transformed data as an AR(2).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Using </a:t>
            </a:r>
            <a:r>
              <a:rPr lang="en-IN" sz="3200" dirty="0" err="1"/>
              <a:t>tswge</a:t>
            </a:r>
            <a:r>
              <a:rPr lang="en-IN" sz="3200" dirty="0"/>
              <a:t> to Model </a:t>
            </a:r>
            <a:br>
              <a:rPr lang="en-IN" sz="3200" dirty="0"/>
            </a:br>
            <a:r>
              <a:rPr lang="en-IN" sz="3200" dirty="0"/>
              <a:t>the Transformed Data</a:t>
            </a:r>
          </a:p>
        </p:txBody>
      </p:sp>
    </p:spTree>
    <p:extLst>
      <p:ext uri="{BB962C8B-B14F-4D97-AF65-F5344CB8AC3E}">
        <p14:creationId xmlns:p14="http://schemas.microsoft.com/office/powerpoint/2010/main" val="321658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 bldLvl="2"/>
      <p:bldP spid="7" grpId="0" build="p" bldLvl="2"/>
      <p:bldP spid="8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2438400"/>
            <a:ext cx="8229600" cy="12721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300"/>
              </a:lnSpc>
            </a:pPr>
            <a:r>
              <a:rPr lang="en-US" sz="24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y,p</a:t>
            </a: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  <a:p>
            <a:pPr>
              <a:lnSpc>
                <a:spcPts val="2300"/>
              </a:lnSpc>
            </a:pP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$phi:  [1] 1.4652837 -0.7596714</a:t>
            </a:r>
          </a:p>
          <a:p>
            <a:pPr>
              <a:lnSpc>
                <a:spcPts val="2300"/>
              </a:lnSpc>
            </a:pP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$</a:t>
            </a:r>
            <a:r>
              <a:rPr lang="en-US" sz="24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avar</a:t>
            </a: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[1] 1.036377</a:t>
            </a:r>
          </a:p>
          <a:p>
            <a:pPr>
              <a:lnSpc>
                <a:spcPts val="2300"/>
              </a:lnSpc>
            </a:pP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mean(x)  #[1] 49.77867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020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Based on the decision to fit an AR(2) model, we use the </a:t>
            </a:r>
            <a:r>
              <a:rPr lang="en-US" sz="24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command to obtain ML estimates.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4267200"/>
                <a:ext cx="82296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1−1.47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+.76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−49.78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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𝑎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=1.04</m:t>
                    </m:r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267200"/>
                <a:ext cx="8229600" cy="461665"/>
              </a:xfrm>
              <a:prstGeom prst="rect">
                <a:avLst/>
              </a:prstGeom>
              <a:blipFill>
                <a:blip r:embed="rId2"/>
                <a:stretch>
                  <a:fillRect l="-593" t="-1316" b="-197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" y="3810000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So, the final model is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8768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which is very similar to the model from which the data were simulated: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D0D8B-0F7D-6F4B-9E4E-CBA42CF94031}"/>
                  </a:ext>
                </a:extLst>
              </p:cNvPr>
              <p:cNvSpPr txBox="1"/>
              <p:nvPr/>
            </p:nvSpPr>
            <p:spPr>
              <a:xfrm>
                <a:off x="457200" y="5715000"/>
                <a:ext cx="82296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1−1.5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+.8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−50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    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=1</m:t>
                      </m:r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D0D8B-0F7D-6F4B-9E4E-CBA42CF94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715000"/>
                <a:ext cx="8229600" cy="461665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Model</a:t>
            </a:r>
          </a:p>
        </p:txBody>
      </p:sp>
    </p:spTree>
    <p:extLst>
      <p:ext uri="{BB962C8B-B14F-4D97-AF65-F5344CB8AC3E}">
        <p14:creationId xmlns:p14="http://schemas.microsoft.com/office/powerpoint/2010/main" val="68018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78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DADBA-A391-5842-8C46-94401FD92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 of Forecasting </a:t>
            </a:r>
            <a:br>
              <a:rPr lang="en-US" dirty="0"/>
            </a:br>
            <a:r>
              <a:rPr lang="en-US" dirty="0"/>
              <a:t>with Seasonal Models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33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13542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graphs below are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 plot of daily closing values of the DOW Jones for 2014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</a:t>
            </a:r>
            <a:r>
              <a:rPr lang="en-US" sz="2400">
                <a:latin typeface="Arial" pitchFamily="34" charset="0"/>
                <a:cs typeface="Arial" pitchFamily="34" charset="0"/>
              </a:rPr>
              <a:t>he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associated (damping) sample autocorrelations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058" b="54281"/>
          <a:stretch/>
        </p:blipFill>
        <p:spPr>
          <a:xfrm>
            <a:off x="1117094" y="3409606"/>
            <a:ext cx="3023612" cy="2762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1786" b="54748"/>
          <a:stretch/>
        </p:blipFill>
        <p:spPr>
          <a:xfrm>
            <a:off x="5066387" y="3406293"/>
            <a:ext cx="2918984" cy="27343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124200"/>
            <a:ext cx="2667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DOW Jones 2014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3000" y="3126241"/>
            <a:ext cx="33424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 Jones Data</a:t>
            </a:r>
          </a:p>
        </p:txBody>
      </p:sp>
    </p:spTree>
    <p:extLst>
      <p:ext uri="{BB962C8B-B14F-4D97-AF65-F5344CB8AC3E}">
        <p14:creationId xmlns:p14="http://schemas.microsoft.com/office/powerpoint/2010/main" val="31196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017" t="22213" b="25097"/>
          <a:stretch/>
        </p:blipFill>
        <p:spPr>
          <a:xfrm>
            <a:off x="2472987" y="3929063"/>
            <a:ext cx="4198026" cy="2324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0200"/>
                <a:ext cx="82296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1−1.47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+.76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−49.78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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𝑎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=1.04</m:t>
                    </m:r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61665"/>
              </a:xfrm>
              <a:prstGeom prst="rect">
                <a:avLst/>
              </a:prstGeom>
              <a:blipFill>
                <a:blip r:embed="rId3"/>
                <a:stretch>
                  <a:fillRect l="-593" t="-1333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57200" y="2120900"/>
            <a:ext cx="8229600" cy="465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Forecasts: 36 steps ahead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62761"/>
            <a:ext cx="8229600" cy="13234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sz="2000" b="1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gen.aruma.wge</a:t>
            </a:r>
            <a:r>
              <a:rPr lang="en-US" sz="2000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(n=200,s=12,phi=c(1.5,-.8),</a:t>
            </a:r>
            <a:r>
              <a:rPr lang="en-US" sz="2000" b="1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US" sz="2000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=87)</a:t>
            </a:r>
          </a:p>
          <a:p>
            <a:r>
              <a:rPr lang="en-US" sz="2000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x=x+50</a:t>
            </a:r>
          </a:p>
          <a:p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fore.aruma.wge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x,s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=12,phi=c(1.47,-.76),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n.ahead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=36,</a:t>
            </a:r>
          </a:p>
          <a:p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lastn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918200" y="3941763"/>
            <a:ext cx="0" cy="19256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Forecasting with the Seasonal Model</a:t>
            </a:r>
          </a:p>
        </p:txBody>
      </p:sp>
    </p:spTree>
    <p:extLst>
      <p:ext uri="{BB962C8B-B14F-4D97-AF65-F5344CB8AC3E}">
        <p14:creationId xmlns:p14="http://schemas.microsoft.com/office/powerpoint/2010/main" val="110078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497" t="21188" b="26007"/>
          <a:stretch/>
        </p:blipFill>
        <p:spPr>
          <a:xfrm>
            <a:off x="2507997" y="2351482"/>
            <a:ext cx="4128006" cy="2326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602000"/>
            <a:ext cx="8229600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fore.aruma.wge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x,s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=12,phi=c(1.47,-.76),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n.ahead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=36, 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lastn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TRUE,limits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728638"/>
            <a:ext cx="8229600" cy="15451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Summary: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forecasts (open circles) are very close to the true values.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We were able to fit a model very close to the true model.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Forecasts (ahead and last 36) are quite good.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435600" y="2351482"/>
            <a:ext cx="0" cy="20681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Forecasts: Last 36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4200" y="3195041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ASE = 26.27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07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5C24-375F-6046-88E4-B7D44498BE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Seasonal Models | Example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Airline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48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9927" b="54301"/>
          <a:stretch/>
        </p:blipFill>
        <p:spPr>
          <a:xfrm>
            <a:off x="4818908" y="1777134"/>
            <a:ext cx="2456247" cy="2237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1" y="4161472"/>
            <a:ext cx="8229600" cy="19780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latin typeface="Arial" pitchFamily="34" charset="0"/>
                <a:cs typeface="Arial" pitchFamily="34" charset="0"/>
              </a:rPr>
              <a:t>Again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There is evidence of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nonstationarity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We apply the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overfit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procedure using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1543" b="52366"/>
          <a:stretch/>
        </p:blipFill>
        <p:spPr>
          <a:xfrm>
            <a:off x="1676400" y="1782695"/>
            <a:ext cx="2376994" cy="2332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27051" y="1540794"/>
            <a:ext cx="2286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Log airline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17851" y="1540794"/>
            <a:ext cx="3124201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Airline Data</a:t>
            </a:r>
          </a:p>
        </p:txBody>
      </p:sp>
    </p:spTree>
    <p:extLst>
      <p:ext uri="{BB962C8B-B14F-4D97-AF65-F5344CB8AC3E}">
        <p14:creationId xmlns:p14="http://schemas.microsoft.com/office/powerpoint/2010/main" val="49225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286" y="3505200"/>
            <a:ext cx="6353628" cy="286232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Abs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System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1-1.7253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+0.9953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0.9976       0.0838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1-0.9861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+0.9950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0.9975       0.1677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1+0.9869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+0.9850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0.9925       0.3328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1-0.0375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+0.9788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0.9893       0.2470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1-1.9697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+0.9704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0.9851       0.0034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1+1.6891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+0.9504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0.9749       0.4168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1+0.8540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0.8540       0.5000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1+0.6000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0.6000       0.5000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1-0.1110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0.1110       0.0000</a:t>
            </a:r>
          </a:p>
        </p:txBody>
      </p:sp>
      <p:sp>
        <p:nvSpPr>
          <p:cNvPr id="3" name="Rectangle 2"/>
          <p:cNvSpPr/>
          <p:nvPr/>
        </p:nvSpPr>
        <p:spPr>
          <a:xfrm>
            <a:off x="1306286" y="609600"/>
            <a:ext cx="6531429" cy="23083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     Abs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System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     1            0.3333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1+1.732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1            0.4167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     1            0.1667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1            0.5000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1-1.732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1            0.0833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1            0.0000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       1            0.2500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58900" y="3810000"/>
            <a:ext cx="57912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358900" y="1993900"/>
            <a:ext cx="60960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358900" y="4064000"/>
            <a:ext cx="57912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358900" y="1435100"/>
            <a:ext cx="60960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358900" y="4343400"/>
            <a:ext cx="57912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358900" y="914400"/>
            <a:ext cx="60960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358900" y="4635500"/>
            <a:ext cx="57912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358900" y="2540000"/>
            <a:ext cx="60960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358900" y="4905276"/>
            <a:ext cx="57912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39000" y="4814143"/>
            <a:ext cx="38281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58900" y="5168900"/>
            <a:ext cx="57912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358900" y="1181100"/>
            <a:ext cx="60960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358900" y="5435600"/>
            <a:ext cx="57912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358900" y="1714500"/>
            <a:ext cx="60960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429500" y="2205335"/>
            <a:ext cx="46082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676400" y="277486"/>
                <a:ext cx="5791200" cy="470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Factor table for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𝑩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𝟏𝟐</m:t>
                        </m:r>
                      </m:sup>
                    </m:sSup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77486"/>
                <a:ext cx="5791200" cy="470000"/>
              </a:xfrm>
              <a:prstGeom prst="rect">
                <a:avLst/>
              </a:prstGeom>
              <a:blipFill>
                <a:blip r:embed="rId3"/>
                <a:stretch>
                  <a:fillRect t="-5195" b="-103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495300" y="2847593"/>
            <a:ext cx="81534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Factor table for AR(15) fit to log airline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8750" y="3167744"/>
            <a:ext cx="6286500" cy="34471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lair,p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=15,type='burg')</a:t>
            </a:r>
          </a:p>
        </p:txBody>
      </p:sp>
    </p:spTree>
    <p:extLst>
      <p:ext uri="{BB962C8B-B14F-4D97-AF65-F5344CB8AC3E}">
        <p14:creationId xmlns:p14="http://schemas.microsoft.com/office/powerpoint/2010/main" val="355003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4" grpId="1" animBg="1"/>
      <p:bldP spid="5" grpId="0" animBg="1"/>
      <p:bldP spid="6" grpId="0" animBg="1"/>
      <p:bldP spid="6" grpId="1" animBg="1"/>
      <p:bldP spid="7" grpId="0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/>
      <p:bldP spid="14" grpId="0" animBg="1"/>
      <p:bldP spid="14" grpId="1" animBg="1"/>
      <p:bldP spid="15" grpId="0" animBg="1"/>
      <p:bldP spid="16" grpId="0" animBg="1"/>
      <p:bldP spid="16" grpId="1" animBg="1"/>
      <p:bldP spid="17" grpId="0" animBg="1"/>
      <p:bldP spid="18" grpId="0"/>
      <p:bldP spid="20" grpId="0"/>
      <p:bldP spid="2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45575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Factor tables for other high orders are similar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The factor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1.9697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+0.9704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associated with a frequency of </a:t>
                </a:r>
                <a:b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0.0034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or a period of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1/.0034 = 294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(longer than the data record). This suggests aperiodic data or a very long period.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Also this factor is very close to </a:t>
                </a:r>
                <a:b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(1</a:t>
                </a:r>
                <a:r>
                  <a:rPr lang="en-US" sz="2000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which is associated with frequency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encountered a similar situation with an ARIMA model with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=2.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</a:t>
                </a:r>
                <a:r>
                  <a:rPr lang="en-US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provides the last “piece” needed for a factor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)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plus an extra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</a:t>
                </a:r>
                <a:r>
                  <a:rPr lang="en-US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factor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That is, the factor table suggests the presence of nonstationary factors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Although(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1+.85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is not as close to the unit circle “as we would expect for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=12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data, the “total picture” suggests a factor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557500"/>
              </a:xfrm>
              <a:prstGeom prst="rect">
                <a:avLst/>
              </a:prstGeom>
              <a:blipFill>
                <a:blip r:embed="rId2"/>
                <a:stretch>
                  <a:fillRect l="-667" t="-6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1577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685801"/>
                <a:ext cx="8229600" cy="11049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 the log airline factor table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</a:t>
                </a:r>
                <a:r>
                  <a:rPr lang="en-US" sz="2000" dirty="0">
                    <a:solidFill>
                      <a:schemeClr val="tx1"/>
                    </a:solidFill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provides the last “piece” needed for a factor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plus an extra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</a:t>
                </a:r>
                <a:r>
                  <a:rPr lang="en-US" sz="2000" dirty="0">
                    <a:solidFill>
                      <a:schemeClr val="tx1"/>
                    </a:solidFill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factor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85801"/>
                <a:ext cx="8229600" cy="1104900"/>
              </a:xfrm>
              <a:prstGeom prst="rect">
                <a:avLst/>
              </a:prstGeom>
              <a:blipFill>
                <a:blip r:embed="rId3"/>
                <a:stretch>
                  <a:fillRect l="-741" t="-2762" b="-77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604624"/>
              </p:ext>
            </p:extLst>
          </p:nvPr>
        </p:nvGraphicFramePr>
        <p:xfrm>
          <a:off x="2755107" y="3040867"/>
          <a:ext cx="3633787" cy="352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42" name="Equation" r:id="rId4" imgW="5232240" imgH="507960" progId="Equation.DSMT4">
                  <p:embed/>
                </p:oleObj>
              </mc:Choice>
              <mc:Fallback>
                <p:oleObj name="Equation" r:id="rId4" imgW="5232240" imgH="507960" progId="Equation.DSMT4">
                  <p:embed/>
                  <p:pic>
                    <p:nvPicPr>
                      <p:cNvPr id="3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5107" y="3040867"/>
                        <a:ext cx="3633787" cy="3523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832592"/>
            <a:ext cx="8229600" cy="10630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Recall: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We earlier discussed the following model that is useful for modeling </a:t>
            </a:r>
            <a:r>
              <a:rPr lang="en-US" sz="2000" b="1" i="1" dirty="0">
                <a:latin typeface="Arial" pitchFamily="34" charset="0"/>
                <a:cs typeface="Arial" pitchFamily="34" charset="0"/>
              </a:rPr>
              <a:t>seasonal data with a trend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632473"/>
            <a:ext cx="8229600" cy="9694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We referred to it as the </a:t>
            </a:r>
            <a:r>
              <a:rPr lang="en-US" sz="2000" b="1" i="1" dirty="0">
                <a:latin typeface="Arial" pitchFamily="34" charset="0"/>
                <a:cs typeface="Arial" pitchFamily="34" charset="0"/>
              </a:rPr>
              <a:t>airline model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For obvious reasons!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0" y="4463296"/>
                <a:ext cx="8229600" cy="146760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Note: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The airline 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m</a:t>
                </a: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odel allows for </a:t>
                </a:r>
                <a:r>
                  <a:rPr lang="en-US" sz="20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stationary components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To</a:t>
                </a: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find these, we transform to find</a:t>
                </a:r>
                <a:b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463296"/>
                <a:ext cx="8229600" cy="1467604"/>
              </a:xfrm>
              <a:prstGeom prst="rect">
                <a:avLst/>
              </a:prstGeom>
              <a:blipFill>
                <a:blip r:embed="rId6"/>
                <a:stretch>
                  <a:fillRect l="-741" t="-1660" b="-8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93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 bldLvl="2"/>
      <p:bldP spid="5" grpId="0" build="p" bldLvl="2"/>
      <p:bldP spid="6" grpId="0" build="p" bldLvl="2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C5021F8-3961-4342-AB46-A15FFC7153F0}"/>
              </a:ext>
            </a:extLst>
          </p:cNvPr>
          <p:cNvSpPr txBox="1"/>
          <p:nvPr/>
        </p:nvSpPr>
        <p:spPr>
          <a:xfrm>
            <a:off x="457200" y="5520854"/>
            <a:ext cx="8229600" cy="7493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Trend has been removed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12 month seasonal behavior remains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600200"/>
            <a:ext cx="8229600" cy="13752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Using</a:t>
            </a:r>
            <a:r>
              <a:rPr lang="en-US" sz="2000" b="1" dirty="0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tswge</a:t>
            </a:r>
            <a:r>
              <a:rPr lang="en-US" sz="2000" b="1" dirty="0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to transform log airline data (lair) to remove seasonal and ARIMA components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#Difference the data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d1=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lair,phi.tr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374B7-8F83-394C-AC19-3BA64858D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3" r="50809" b="53548"/>
          <a:stretch/>
        </p:blipFill>
        <p:spPr>
          <a:xfrm>
            <a:off x="1524000" y="3389772"/>
            <a:ext cx="2413000" cy="2161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A9B6C-4582-CC4D-B6D2-B55A1D221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47" t="2597" r="1302" b="54789"/>
          <a:stretch/>
        </p:blipFill>
        <p:spPr>
          <a:xfrm>
            <a:off x="5263697" y="3407785"/>
            <a:ext cx="2401207" cy="2086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9F529-D575-1E46-A7AC-405EDC06A0AD}"/>
              </a:ext>
            </a:extLst>
          </p:cNvPr>
          <p:cNvSpPr txBox="1"/>
          <p:nvPr/>
        </p:nvSpPr>
        <p:spPr>
          <a:xfrm>
            <a:off x="1524000" y="3049709"/>
            <a:ext cx="2768600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Differenced data (d1)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CA707-4A2D-FE4E-ADCA-2BB3E6FACF04}"/>
              </a:ext>
            </a:extLst>
          </p:cNvPr>
          <p:cNvSpPr txBox="1"/>
          <p:nvPr/>
        </p:nvSpPr>
        <p:spPr>
          <a:xfrm>
            <a:off x="5130800" y="2993574"/>
            <a:ext cx="2971800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Transform to Stationarity</a:t>
            </a:r>
          </a:p>
        </p:txBody>
      </p:sp>
    </p:spTree>
    <p:extLst>
      <p:ext uri="{BB962C8B-B14F-4D97-AF65-F5344CB8AC3E}">
        <p14:creationId xmlns:p14="http://schemas.microsoft.com/office/powerpoint/2010/main" val="228550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6" grpId="0"/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0386" b="54029"/>
          <a:stretch/>
        </p:blipFill>
        <p:spPr>
          <a:xfrm>
            <a:off x="4933294" y="2645513"/>
            <a:ext cx="2433739" cy="2250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0559" b="51606"/>
          <a:stretch/>
        </p:blipFill>
        <p:spPr>
          <a:xfrm>
            <a:off x="1584302" y="2659879"/>
            <a:ext cx="2425270" cy="2369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5274" y="2380117"/>
            <a:ext cx="2629503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(1-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B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)(1-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B</a:t>
            </a:r>
            <a:r>
              <a:rPr lang="en-US" b="1" baseline="30000" dirty="0">
                <a:latin typeface="Arial" pitchFamily="34" charset="0"/>
                <a:cs typeface="Arial" pitchFamily="34" charset="0"/>
              </a:rPr>
              <a:t>12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  <a:r>
              <a:rPr lang="en-US" b="1" i="1" dirty="0" err="1">
                <a:latin typeface="Arial" pitchFamily="34" charset="0"/>
                <a:cs typeface="Arial" pitchFamily="34" charset="0"/>
              </a:rPr>
              <a:t>X</a:t>
            </a:r>
            <a:r>
              <a:rPr lang="en-US" b="1" i="1" baseline="-25000" dirty="0" err="1">
                <a:latin typeface="Arial" pitchFamily="34" charset="0"/>
                <a:cs typeface="Arial" pitchFamily="34" charset="0"/>
              </a:rPr>
              <a:t>t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(d1.12)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9061" y="2365622"/>
            <a:ext cx="2967139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" y="5011080"/>
            <a:ext cx="8191500" cy="12010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Appears to be stationary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No trending or seasonality present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We will find a stationary model for this realization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EA2C0B-B674-B440-A97D-86D806D385F1}"/>
              </a:ext>
            </a:extLst>
          </p:cNvPr>
          <p:cNvSpPr/>
          <p:nvPr/>
        </p:nvSpPr>
        <p:spPr>
          <a:xfrm>
            <a:off x="457200" y="1602000"/>
            <a:ext cx="8229600" cy="7232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Transform differenced data with “seasonal difference”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d1.12=</a:t>
            </a:r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(d1,phi.tr=c(0,0,0,0,0,0,0,0,0,0,0,1))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0"/>
              </a:spcBef>
            </a:pPr>
            <a:r>
              <a:rPr lang="en-US" sz="3200" dirty="0">
                <a:ea typeface="+mn-ea"/>
                <a:cs typeface="Arial" pitchFamily="34" charset="0"/>
              </a:rPr>
              <a:t>Differenced Data Transformed by (1-</a:t>
            </a:r>
            <a:r>
              <a:rPr lang="en-US" sz="3200" i="1" dirty="0">
                <a:ea typeface="+mn-ea"/>
                <a:cs typeface="Arial" pitchFamily="34" charset="0"/>
              </a:rPr>
              <a:t>B</a:t>
            </a:r>
            <a:r>
              <a:rPr lang="en-US" sz="3200" baseline="30000" dirty="0">
                <a:ea typeface="+mn-ea"/>
                <a:cs typeface="Arial" pitchFamily="34" charset="0"/>
              </a:rPr>
              <a:t>12</a:t>
            </a:r>
            <a:r>
              <a:rPr lang="en-US" sz="3200" dirty="0">
                <a:ea typeface="+mn-ea"/>
                <a:cs typeface="Arial" pitchFamily="34" charset="0"/>
              </a:rPr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099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34"/>
  <p:tag name="MMPROD_UIDATA" val="&lt;database version=&quot;11.0&quot;&gt;&lt;object type=&quot;1&quot; unique_id=&quot;10001&quot;&gt;&lt;object type=&quot;2&quot; unique_id=&quot;47998&quot;&gt;&lt;object type=&quot;3&quot; unique_id=&quot;47999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48000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48001&quot;&gt;&lt;property id=&quot;20148&quot; value=&quot;5&quot;/&gt;&lt;property id=&quot;20300&quot; value=&quot;Slide 7&quot;/&gt;&lt;property id=&quot;20307&quot; value=&quot;267&quot;/&gt;&lt;/object&gt;&lt;object type=&quot;3&quot; unique_id=&quot;48032&quot;&gt;&lt;property id=&quot;20148&quot; value=&quot;5&quot;/&gt;&lt;property id=&quot;20300&quot; value=&quot;Slide 3&quot;/&gt;&lt;property id=&quot;20307&quot; value=&quot;270&quot;/&gt;&lt;/object&gt;&lt;object type=&quot;3&quot; unique_id=&quot;48033&quot;&gt;&lt;property id=&quot;20148&quot; value=&quot;5&quot;/&gt;&lt;property id=&quot;20300&quot; value=&quot;Slide 4&quot;/&gt;&lt;property id=&quot;20307&quot; value=&quot;271&quot;/&gt;&lt;/object&gt;&lt;object type=&quot;3&quot; unique_id=&quot;48034&quot;&gt;&lt;property id=&quot;20148&quot; value=&quot;5&quot;/&gt;&lt;property id=&quot;20300&quot; value=&quot;Slide 5&quot;/&gt;&lt;property id=&quot;20307&quot; value=&quot;272&quot;/&gt;&lt;/object&gt;&lt;object type=&quot;3&quot; unique_id=&quot;48035&quot;&gt;&lt;property id=&quot;20148&quot; value=&quot;5&quot;/&gt;&lt;property id=&quot;20300&quot; value=&quot;Slide 6&quot;/&gt;&lt;property id=&quot;20307&quot; value=&quot;273&quot;/&gt;&lt;/object&gt;&lt;/object&gt;&lt;object type=&quot;8&quot; unique_id=&quot;4800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8121</TotalTime>
  <Words>5443</Words>
  <Application>Microsoft Office PowerPoint</Application>
  <PresentationFormat>On-screen Show (4:3)</PresentationFormat>
  <Paragraphs>984</Paragraphs>
  <Slides>150</Slides>
  <Notes>39</Notes>
  <HiddenSlides>5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8" baseType="lpstr">
      <vt:lpstr>Arial</vt:lpstr>
      <vt:lpstr>Calibri</vt:lpstr>
      <vt:lpstr>Cambria Math</vt:lpstr>
      <vt:lpstr>Courier New</vt:lpstr>
      <vt:lpstr>Symbol</vt:lpstr>
      <vt:lpstr>Times New Roman</vt:lpstr>
      <vt:lpstr>1_Body Slides</vt:lpstr>
      <vt:lpstr>Equation</vt:lpstr>
      <vt:lpstr>ARIMA | Model ID</vt:lpstr>
      <vt:lpstr>Model ID for ARIMA(p, d, q) Models</vt:lpstr>
      <vt:lpstr>Properties of ARIMA Models</vt:lpstr>
      <vt:lpstr>Recall the Issues with Parameter Estimation in Stationary Models with Roots Close to the Unit Circle</vt:lpstr>
      <vt:lpstr>Model ID in Nonstationary Case:  General Comments</vt:lpstr>
      <vt:lpstr>Key Point</vt:lpstr>
      <vt:lpstr>PowerPoint Presentation</vt:lpstr>
      <vt:lpstr>ARIMA | Dow Jones  Example Part 1</vt:lpstr>
      <vt:lpstr>Dow Jones Data</vt:lpstr>
      <vt:lpstr>Dow Jones Data</vt:lpstr>
      <vt:lpstr>PowerPoint Presentation</vt:lpstr>
      <vt:lpstr>ARIMA Box-Jenkins  Model ID Procedure</vt:lpstr>
      <vt:lpstr>Classical Box-Jenkins Procedure* for Including a Unit Root in the Model</vt:lpstr>
      <vt:lpstr>A Model with a Unit Root</vt:lpstr>
      <vt:lpstr>Steps for Obtaining an  ARIMA(p,d,q) Model</vt:lpstr>
      <vt:lpstr>PowerPoint Presentation</vt:lpstr>
      <vt:lpstr>Example 1</vt:lpstr>
      <vt:lpstr>Model with a Unit Root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</vt:lpstr>
      <vt:lpstr>PowerPoint Presentation</vt:lpstr>
      <vt:lpstr>tswge demo</vt:lpstr>
      <vt:lpstr>PowerPoint Presentation</vt:lpstr>
      <vt:lpstr>Comments about ARIMA Models</vt:lpstr>
      <vt:lpstr>Comments about ARIMA Models</vt:lpstr>
      <vt:lpstr>PowerPoint Presentation</vt:lpstr>
      <vt:lpstr>Review of Forecasts for ARIMA Models</vt:lpstr>
      <vt:lpstr>Forecasting with the ARIMA(2,1,0) Model</vt:lpstr>
      <vt:lpstr>Forecasting with the ARIMA(2,2,0) Model</vt:lpstr>
      <vt:lpstr>PowerPoint Presentation</vt:lpstr>
      <vt:lpstr>ARIMA | Dow Jones  Example 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More General Approach to ARIMA Model ID</vt:lpstr>
      <vt:lpstr>A More General Approach  for Detecting Nonstationarities</vt:lpstr>
      <vt:lpstr>A More General Approach  for Detecting Nonstationarities</vt:lpstr>
      <vt:lpstr>PowerPoint Presentation</vt:lpstr>
      <vt:lpstr>Tiao/Tsay and Overfit Tables</vt:lpstr>
      <vt:lpstr>PowerPoint Presentation</vt:lpstr>
      <vt:lpstr>Recall: ARIMA(2,1,0) Model </vt:lpstr>
      <vt:lpstr>Overfit Tables for ARIMA(2,1,0) Data</vt:lpstr>
      <vt:lpstr>Recall for ARIMA(2,1,0) Data</vt:lpstr>
      <vt:lpstr>Modeling the ARIMA(2,1,0)  Data using Overfitting</vt:lpstr>
      <vt:lpstr>PowerPoint Presentation</vt:lpstr>
      <vt:lpstr>Overfit Factor Tables</vt:lpstr>
      <vt:lpstr>PowerPoint Presentation</vt:lpstr>
      <vt:lpstr>A Model with 2 Unit Roots</vt:lpstr>
      <vt:lpstr>Overfit Tables for ARIMA(2,2,0) Data</vt:lpstr>
      <vt:lpstr>No Factors near 1-B ?</vt:lpstr>
      <vt:lpstr>Recall for ARIMA(2,2,0) Data</vt:lpstr>
      <vt:lpstr>PowerPoint Presentation</vt:lpstr>
      <vt:lpstr>ARIMA |  Comments about Unit Roots</vt:lpstr>
      <vt:lpstr>Comments about Unit Roots  (ARIMA Models)</vt:lpstr>
      <vt:lpstr>PowerPoint Presentation</vt:lpstr>
      <vt:lpstr>Dicky-Fuller Test</vt:lpstr>
      <vt:lpstr>Testing for Unit Roots</vt:lpstr>
      <vt:lpstr>A Problem with the Dicky-Fuller Tests</vt:lpstr>
      <vt:lpstr>Mini-Simulation</vt:lpstr>
      <vt:lpstr>Comments on Simulation Results</vt:lpstr>
      <vt:lpstr>PowerPoint Presentation</vt:lpstr>
      <vt:lpstr>Model ID for  Strictly Seasonal Models</vt:lpstr>
      <vt:lpstr>Model Identification  for Seasonal Models</vt:lpstr>
      <vt:lpstr>Recall: Seasonal Models</vt:lpstr>
      <vt:lpstr>Model Identification  for Seasonal Models</vt:lpstr>
      <vt:lpstr>Recall: Seasonal Factor Table, s = 4</vt:lpstr>
      <vt:lpstr>Based on the Factor Tables</vt:lpstr>
      <vt:lpstr>Finding a Final Model</vt:lpstr>
      <vt:lpstr>PowerPoint Presentation</vt:lpstr>
      <vt:lpstr>Model ID for  More General Seasonal Models</vt:lpstr>
      <vt:lpstr>Fitting More General Seasonal Models</vt:lpstr>
      <vt:lpstr>Simulated Seasonal Data</vt:lpstr>
      <vt:lpstr>PowerPoint Presentation</vt:lpstr>
      <vt:lpstr>Factor Table for AR(17)  Fit to Data on Previous Slide</vt:lpstr>
      <vt:lpstr>Based on Overfit Tables</vt:lpstr>
      <vt:lpstr>Using tswge to Model  the Transformed Data</vt:lpstr>
      <vt:lpstr>Using tswge to Model  the Transformed Data</vt:lpstr>
      <vt:lpstr>Using tswge to Model  the Transformed Data</vt:lpstr>
      <vt:lpstr>Final Model</vt:lpstr>
      <vt:lpstr>PowerPoint Presentation</vt:lpstr>
      <vt:lpstr>Review of Forecasting  with Seasonal Models</vt:lpstr>
      <vt:lpstr>Forecasting with the Seasonal Model</vt:lpstr>
      <vt:lpstr>Forecasts: Last 36 Values</vt:lpstr>
      <vt:lpstr>PowerPoint Presentation</vt:lpstr>
      <vt:lpstr>Seasonal Models | Example</vt:lpstr>
      <vt:lpstr>Example: Airline Data</vt:lpstr>
      <vt:lpstr>PowerPoint Presentation</vt:lpstr>
      <vt:lpstr>Notes</vt:lpstr>
      <vt:lpstr>PowerPoint Presentation</vt:lpstr>
      <vt:lpstr>Transform to Stationarity</vt:lpstr>
      <vt:lpstr>Differenced Data Transformed by (1-B12)</vt:lpstr>
      <vt:lpstr>Finding a Final Model  for the (log) Airline Data</vt:lpstr>
      <vt:lpstr>Final Model for (log) Airline Data</vt:lpstr>
      <vt:lpstr>Comments</vt:lpstr>
      <vt:lpstr>PowerPoint Presentation</vt:lpstr>
      <vt:lpstr>Seasonal Models | Example</vt:lpstr>
      <vt:lpstr>Pennsylvania Monthly  Temperature Data</vt:lpstr>
      <vt:lpstr>Pennsylvania Monthly  Temperature Data</vt:lpstr>
      <vt:lpstr>PowerPoint Presentation</vt:lpstr>
      <vt:lpstr>Factor Tables for  Pennsylvania Temperature Data</vt:lpstr>
      <vt:lpstr>We Transform the Data by Y_t=(1-1.732B+B^2 ) X_t</vt:lpstr>
      <vt:lpstr>Final Model</vt:lpstr>
      <vt:lpstr>Notes</vt:lpstr>
      <vt:lpstr>Key Point</vt:lpstr>
      <vt:lpstr>PowerPoint Presentation</vt:lpstr>
      <vt:lpstr>Signal + Noise Models | Testing for Trend</vt:lpstr>
      <vt:lpstr>Fitting Signal-Plus-Noise Models</vt:lpstr>
      <vt:lpstr>Deterministic Signal-Plus-Noise Models</vt:lpstr>
      <vt:lpstr>Testing for Linear Trend</vt:lpstr>
      <vt:lpstr>PowerPoint Presentation</vt:lpstr>
      <vt:lpstr>Conclusion</vt:lpstr>
      <vt:lpstr>Obviously the Residuals Are Correlated</vt:lpstr>
      <vt:lpstr>Was This Just a Fluke?</vt:lpstr>
      <vt:lpstr>PowerPoint Presentation</vt:lpstr>
      <vt:lpstr>Mini-Simulation</vt:lpstr>
      <vt:lpstr>Mini-Simulation: Using Regression</vt:lpstr>
      <vt:lpstr>Realizations from X_t=0+0∗t+Z_t where Z_t satisfies Z_t-.95Z_(t-1)=a_t</vt:lpstr>
      <vt:lpstr>Comments on Simulation Results</vt:lpstr>
      <vt:lpstr>PowerPoint Presentation</vt:lpstr>
      <vt:lpstr>PowerPoint Presentation</vt:lpstr>
      <vt:lpstr>Forecasting and False Trend</vt:lpstr>
      <vt:lpstr>PowerPoint Presentation</vt:lpstr>
      <vt:lpstr>Clearly We Need  a Better Way to Test for Trend!</vt:lpstr>
      <vt:lpstr>PowerPoint Presentation</vt:lpstr>
      <vt:lpstr>Cochrane-Orcutt Method</vt:lpstr>
      <vt:lpstr>Cochrane-Orcutt Method</vt:lpstr>
      <vt:lpstr>Logic behind the  Cochrane-Orcutt Method</vt:lpstr>
      <vt:lpstr>Cochrane-Orcutt Test</vt:lpstr>
      <vt:lpstr>PowerPoint Presentation</vt:lpstr>
      <vt:lpstr>Cochrane-Orcutt in R  (Orcutt Package)</vt:lpstr>
      <vt:lpstr>Cochrane-Orcutt Test  in R (in Orcutt Package)</vt:lpstr>
      <vt:lpstr>Mini-Simulation: Using Cochran-Orcutt</vt:lpstr>
      <vt:lpstr>More Extensive Cochrane-Orcutt  Simulation Results</vt:lpstr>
      <vt:lpstr>Comments about Inflated  Rejection Rates</vt:lpstr>
      <vt:lpstr>Testing for Trend: Summary</vt:lpstr>
      <vt:lpstr>PowerPoint Presentation</vt:lpstr>
      <vt:lpstr>Bonus Material</vt:lpstr>
      <vt:lpstr>Bootstrap Method</vt:lpstr>
      <vt:lpstr>Simulation Results</vt:lpstr>
      <vt:lpstr>Final Remarks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Southern Methodist University</dc:title>
  <dc:subject/>
  <dc:creator>Administrator</dc:creator>
  <cp:keywords/>
  <dc:description/>
  <cp:lastModifiedBy>Chris Ailes</cp:lastModifiedBy>
  <cp:revision>725</cp:revision>
  <dcterms:created xsi:type="dcterms:W3CDTF">2016-03-21T14:12:59Z</dcterms:created>
  <dcterms:modified xsi:type="dcterms:W3CDTF">2019-01-31T23:10:03Z</dcterms:modified>
  <cp:category/>
</cp:coreProperties>
</file>